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2" r:id="rId1"/>
    <p:sldMasterId id="2147483689" r:id="rId2"/>
  </p:sldMasterIdLst>
  <p:notesMasterIdLst>
    <p:notesMasterId r:id="rId54"/>
  </p:notesMasterIdLst>
  <p:sldIdLst>
    <p:sldId id="488" r:id="rId3"/>
    <p:sldId id="655" r:id="rId4"/>
    <p:sldId id="644" r:id="rId5"/>
    <p:sldId id="643" r:id="rId6"/>
    <p:sldId id="615" r:id="rId7"/>
    <p:sldId id="621" r:id="rId8"/>
    <p:sldId id="616" r:id="rId9"/>
    <p:sldId id="617" r:id="rId10"/>
    <p:sldId id="618" r:id="rId11"/>
    <p:sldId id="619" r:id="rId12"/>
    <p:sldId id="622" r:id="rId13"/>
    <p:sldId id="620" r:id="rId14"/>
    <p:sldId id="623" r:id="rId15"/>
    <p:sldId id="624" r:id="rId16"/>
    <p:sldId id="625" r:id="rId17"/>
    <p:sldId id="626" r:id="rId18"/>
    <p:sldId id="627" r:id="rId19"/>
    <p:sldId id="628" r:id="rId20"/>
    <p:sldId id="633" r:id="rId21"/>
    <p:sldId id="629" r:id="rId22"/>
    <p:sldId id="630" r:id="rId23"/>
    <p:sldId id="631" r:id="rId24"/>
    <p:sldId id="632" r:id="rId25"/>
    <p:sldId id="634" r:id="rId26"/>
    <p:sldId id="635" r:id="rId27"/>
    <p:sldId id="646" r:id="rId28"/>
    <p:sldId id="638" r:id="rId29"/>
    <p:sldId id="637" r:id="rId30"/>
    <p:sldId id="645" r:id="rId31"/>
    <p:sldId id="636" r:id="rId32"/>
    <p:sldId id="639" r:id="rId33"/>
    <p:sldId id="640" r:id="rId34"/>
    <p:sldId id="641" r:id="rId35"/>
    <p:sldId id="642" r:id="rId36"/>
    <p:sldId id="649" r:id="rId37"/>
    <p:sldId id="650" r:id="rId38"/>
    <p:sldId id="647" r:id="rId39"/>
    <p:sldId id="651" r:id="rId40"/>
    <p:sldId id="652" r:id="rId41"/>
    <p:sldId id="653" r:id="rId42"/>
    <p:sldId id="654" r:id="rId43"/>
    <p:sldId id="656" r:id="rId44"/>
    <p:sldId id="571" r:id="rId45"/>
    <p:sldId id="613" r:id="rId46"/>
    <p:sldId id="614" r:id="rId47"/>
    <p:sldId id="657" r:id="rId48"/>
    <p:sldId id="662" r:id="rId49"/>
    <p:sldId id="658" r:id="rId50"/>
    <p:sldId id="660" r:id="rId51"/>
    <p:sldId id="661" r:id="rId52"/>
    <p:sldId id="659" r:id="rId53"/>
  </p:sldIdLst>
  <p:sldSz cx="10691813" cy="7559675"/>
  <p:notesSz cx="9939338" cy="6807200"/>
  <p:defaultTextStyle>
    <a:defPPr>
      <a:defRPr lang="ko-KR"/>
    </a:defPPr>
    <a:lvl1pPr marL="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orient="horz" pos="2358" userDrawn="1">
          <p15:clr>
            <a:srgbClr val="A4A3A4"/>
          </p15:clr>
        </p15:guide>
        <p15:guide id="9" pos="3345" userDrawn="1">
          <p15:clr>
            <a:srgbClr val="A4A3A4"/>
          </p15:clr>
        </p15:guide>
        <p15:guide id="10" pos="782" userDrawn="1">
          <p15:clr>
            <a:srgbClr val="A4A3A4"/>
          </p15:clr>
        </p15:guide>
        <p15:guide id="11" pos="1349" userDrawn="1">
          <p15:clr>
            <a:srgbClr val="A4A3A4"/>
          </p15:clr>
        </p15:guide>
        <p15:guide id="12" pos="2438" userDrawn="1">
          <p15:clr>
            <a:srgbClr val="A4A3A4"/>
          </p15:clr>
        </p15:guide>
        <p15:guide id="13" pos="5704" userDrawn="1">
          <p15:clr>
            <a:srgbClr val="A4A3A4"/>
          </p15:clr>
        </p15:guide>
        <p15:guide id="14" pos="5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47E"/>
    <a:srgbClr val="AF3790"/>
    <a:srgbClr val="FB85ED"/>
    <a:srgbClr val="892B70"/>
    <a:srgbClr val="E9B9DC"/>
    <a:srgbClr val="B4C7E7"/>
    <a:srgbClr val="173D6B"/>
    <a:srgbClr val="F2F2F2"/>
    <a:srgbClr val="E8E8E8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79" autoAdjust="0"/>
    <p:restoredTop sz="92803" autoAdjust="0"/>
  </p:normalViewPr>
  <p:slideViewPr>
    <p:cSldViewPr snapToGrid="0" showGuides="1">
      <p:cViewPr>
        <p:scale>
          <a:sx n="75" d="100"/>
          <a:sy n="75" d="100"/>
        </p:scale>
        <p:origin x="250" y="-422"/>
      </p:cViewPr>
      <p:guideLst>
        <p:guide orient="horz" pos="2358"/>
        <p:guide pos="3345"/>
        <p:guide pos="782"/>
        <p:guide pos="1349"/>
        <p:guide pos="2438"/>
        <p:guide pos="5704"/>
        <p:guide pos="53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6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BCA84-884A-4990-B4B7-7C892AB4BE20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44863" y="850900"/>
            <a:ext cx="3249612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76600"/>
            <a:ext cx="7951788" cy="2679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275" y="6465888"/>
            <a:ext cx="430847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341C3-77BA-4E20-A2DA-6C31421BF4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7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212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4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34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50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82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5"/>
            <a:ext cx="2305050" cy="6405563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403225"/>
            <a:ext cx="6764337" cy="6405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6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74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39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1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85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0" y="1884363"/>
            <a:ext cx="9220200" cy="31448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0" y="5059363"/>
            <a:ext cx="9220200" cy="1652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3" y="2012950"/>
            <a:ext cx="45354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59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3"/>
            <a:ext cx="4522788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5" y="1852613"/>
            <a:ext cx="4545013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5" y="2760663"/>
            <a:ext cx="4545013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5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1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9" name="양쪽 모서리가 둥근 사각형 8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4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8" r:id="rId2"/>
    <p:sldLayoutId id="2147483701" r:id="rId3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1" userDrawn="1">
          <p15:clr>
            <a:srgbClr val="F26B43"/>
          </p15:clr>
        </p15:guide>
        <p15:guide id="2" pos="6384" userDrawn="1">
          <p15:clr>
            <a:srgbClr val="F26B43"/>
          </p15:clr>
        </p15:guide>
        <p15:guide id="4" orient="horz" pos="4309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6" orient="horz" pos="952" userDrawn="1">
          <p15:clr>
            <a:srgbClr val="F26B43"/>
          </p15:clr>
        </p15:guide>
        <p15:guide id="7" orient="horz" pos="11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6" name="양쪽 모서리가 둥근 사각형 5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7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pDXdlXlaCco" TargetMode="External"/><Relationship Id="rId6" Type="http://schemas.openxmlformats.org/officeDocument/2006/relationships/image" Target="../media/image13.jpeg"/><Relationship Id="rId5" Type="http://schemas.openxmlformats.org/officeDocument/2006/relationships/hyperlink" Target="https://github.com/wkentaro/labelme" TargetMode="External"/><Relationship Id="rId4" Type="http://schemas.openxmlformats.org/officeDocument/2006/relationships/hyperlink" Target="https://github.com/ksyoon70/RealTimeObjectDetection-main.gi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pDXdlXlaCco" TargetMode="External"/><Relationship Id="rId7" Type="http://schemas.openxmlformats.org/officeDocument/2006/relationships/image" Target="../media/image12.jpeg"/><Relationship Id="rId2" Type="http://schemas.openxmlformats.org/officeDocument/2006/relationships/video" Target="https://www.youtube.com/embed/ej1ISEoAK5g" TargetMode="External"/><Relationship Id="rId1" Type="http://schemas.openxmlformats.org/officeDocument/2006/relationships/video" Target="https://www.youtube.com/embed/dcsm8NgbBz4" TargetMode="Externa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ensorflow-object-detection-api-tutorial.readthedocs.io/en/latest/install.html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tensorflow/models.git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666240" y="4191480"/>
            <a:ext cx="3754440" cy="20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 smtClean="0">
                <a:solidFill>
                  <a:srgbClr val="000000"/>
                </a:solidFill>
                <a:ea typeface="KoPub돋움체 Bold" panose="02020603020101020101" pitchFamily="18" charset="-127"/>
              </a:rPr>
              <a:t>202</a:t>
            </a:r>
            <a:r>
              <a:rPr lang="en-US" altLang="ko-KR" sz="2400" b="0" strike="noStrike" spc="-1" dirty="0" smtClean="0">
                <a:solidFill>
                  <a:srgbClr val="000000"/>
                </a:solidFill>
                <a:ea typeface="KoPub돋움체 Bold" panose="02020603020101020101" pitchFamily="18" charset="-127"/>
              </a:rPr>
              <a:t>2</a:t>
            </a:r>
            <a:r>
              <a:rPr lang="en-US" sz="2400" b="0" strike="noStrike" spc="-1" dirty="0" smtClean="0">
                <a:solidFill>
                  <a:srgbClr val="000000"/>
                </a:solidFill>
                <a:ea typeface="KoPub돋움체 Bold" panose="02020603020101020101" pitchFamily="18" charset="-127"/>
              </a:rPr>
              <a:t>.0</a:t>
            </a:r>
            <a:r>
              <a:rPr lang="en-US" altLang="ko-KR" sz="2400" spc="-1" dirty="0" smtClean="0">
                <a:solidFill>
                  <a:srgbClr val="000000"/>
                </a:solidFill>
                <a:ea typeface="KoPub돋움체 Bold" panose="02020603020101020101" pitchFamily="18" charset="-127"/>
              </a:rPr>
              <a:t>3</a:t>
            </a:r>
            <a:r>
              <a:rPr lang="en-US" sz="2400" b="0" strike="noStrike" spc="-1" dirty="0" smtClean="0">
                <a:solidFill>
                  <a:srgbClr val="000000"/>
                </a:solidFill>
                <a:ea typeface="KoPub돋움체 Bold" panose="02020603020101020101" pitchFamily="18" charset="-127"/>
              </a:rPr>
              <a:t>.</a:t>
            </a:r>
            <a:r>
              <a:rPr lang="en-US" sz="2400" spc="-1" dirty="0" smtClean="0">
                <a:solidFill>
                  <a:srgbClr val="000000"/>
                </a:solidFill>
                <a:ea typeface="KoPub돋움체 Bold" panose="02020603020101020101" pitchFamily="18" charset="-127"/>
              </a:rPr>
              <a:t>11</a:t>
            </a:r>
            <a:endParaRPr lang="en-US" sz="2400" b="0" strike="noStrike" spc="-1" dirty="0"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ea typeface="KoPub돋움체 Bold" panose="02020603020101020101" pitchFamily="18" charset="-127"/>
              </a:rPr>
              <a:t>작성자 윤경섭 수석</a:t>
            </a:r>
            <a:endParaRPr lang="en-US" sz="2400" b="0" strike="noStrike" spc="-1" dirty="0">
              <a:ea typeface="KoPub돋움체 Bold" panose="02020603020101020101" pitchFamily="18" charset="-127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400480" y="1557360"/>
            <a:ext cx="6286320" cy="133776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spc="-60" dirty="0" smtClean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Object Detection API</a:t>
            </a:r>
            <a:r>
              <a:rPr lang="ko-KR" altLang="en-US" sz="2400" b="1" spc="-60" dirty="0" smtClean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400" b="1" spc="-60" dirty="0" smtClean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</a:t>
            </a:r>
            <a:r>
              <a:rPr lang="ko-KR" altLang="en-US" sz="2400" b="1" spc="-60" dirty="0" smtClean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400" b="1" spc="-60" dirty="0" smtClean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SSD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9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09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API</a:t>
            </a:r>
            <a:r>
              <a:rPr lang="ko-KR" altLang="en-US" sz="2800" b="1" dirty="0" smtClean="0"/>
              <a:t> 설치</a:t>
            </a:r>
            <a:endParaRPr lang="ko-KR" altLang="en-US" sz="2800" b="1" dirty="0"/>
          </a:p>
        </p:txBody>
      </p:sp>
      <p:sp>
        <p:nvSpPr>
          <p:cNvPr id="4" name="직사각형 3"/>
          <p:cNvSpPr/>
          <p:nvPr/>
        </p:nvSpPr>
        <p:spPr>
          <a:xfrm>
            <a:off x="329771" y="1278677"/>
            <a:ext cx="197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2.4 COCO API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ko-KR" altLang="en-US" sz="16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18074" y="1749293"/>
            <a:ext cx="8362054" cy="1234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윈도우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Command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창에 아래 명령을 복사하여 실행한다.</a:t>
            </a: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pip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install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cython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pip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install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git+https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://github.com/philferriere/cocoapi.git#subdirectory=PythonAPI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윈도우에서는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Visual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C++ 2015 빌드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tool이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이미 설치 되어 있어야 한다.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9771" y="4101062"/>
            <a:ext cx="8239649" cy="2065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research</a:t>
            </a: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폴더 아래 </a:t>
            </a:r>
            <a:r>
              <a:rPr lang="ko-KR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</a:t>
            </a: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packages</a:t>
            </a: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/tf2 에 있는 </a:t>
            </a:r>
            <a:r>
              <a:rPr lang="ko-KR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setup.py를</a:t>
            </a: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복사하여 </a:t>
            </a:r>
            <a:r>
              <a:rPr lang="ko-KR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research</a:t>
            </a: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폴더로 복사한다. </a:t>
            </a:r>
            <a:r>
              <a:rPr lang="ko-KR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cp는</a:t>
            </a: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리눅스 명령이므로 윈도우에서는 </a:t>
            </a:r>
            <a:r>
              <a:rPr lang="ko-KR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400" dirty="0">
                <a:latin typeface="Arial Unicode MS"/>
              </a:rPr>
              <a:t/>
            </a:r>
            <a:br>
              <a:rPr lang="ko-KR" altLang="ko-KR" sz="1400" dirty="0">
                <a:latin typeface="Arial Unicode MS"/>
              </a:rPr>
            </a:b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명령을 사용하여 복사한다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#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From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within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TensorFlow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research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cp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object_detection/packages/tf2/setup.py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pip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--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use-feature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2020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-resolver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9771" y="3534575"/>
            <a:ext cx="2977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2.5 Object Detection API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ko-KR" altLang="en-US" sz="1600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22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6807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API</a:t>
            </a:r>
            <a:r>
              <a:rPr lang="ko-KR" altLang="en-US" sz="2800" b="1" dirty="0" smtClean="0"/>
              <a:t>를 이용한 </a:t>
            </a:r>
            <a:r>
              <a:rPr lang="en-US" altLang="ko-KR" sz="2800" b="1" dirty="0" smtClean="0"/>
              <a:t>custom data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434025" y="1318272"/>
            <a:ext cx="20168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2.6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완료 테스트</a:t>
            </a:r>
            <a:endParaRPr lang="ko-KR" altLang="en-US" sz="16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34025" y="1793835"/>
            <a:ext cx="5536642" cy="1104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설치가 잘 되었는지 테스트 하려면</a:t>
            </a: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#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From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within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TensorFlow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models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research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 Unicode MS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object_detection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builders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model_builder_tf2_test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3A32C3"/>
                </a:solidFill>
                <a:effectLst/>
                <a:latin typeface="Arial" panose="020B0604020202020204" pitchFamily="34" charset="0"/>
              </a:rPr>
              <a:t>py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25" y="3035761"/>
            <a:ext cx="7944755" cy="414880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34025" y="6750424"/>
            <a:ext cx="1011534" cy="242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48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70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SSD Mobile V2 Net</a:t>
            </a:r>
            <a:r>
              <a:rPr lang="ko-KR" altLang="en-US" sz="2800" b="1" dirty="0" smtClean="0"/>
              <a:t>설치</a:t>
            </a:r>
            <a:endParaRPr lang="ko-KR" altLang="en-US" sz="2800" b="1" dirty="0"/>
          </a:p>
        </p:txBody>
      </p:sp>
      <p:sp>
        <p:nvSpPr>
          <p:cNvPr id="15" name="직사각형 14"/>
          <p:cNvSpPr/>
          <p:nvPr/>
        </p:nvSpPr>
        <p:spPr>
          <a:xfrm>
            <a:off x="476454" y="1397118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SSD Mobile V2 Net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방법</a:t>
            </a:r>
            <a:endParaRPr lang="ko-KR" altLang="en-US" sz="1800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0212" y="1881300"/>
            <a:ext cx="23831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https://youtu.be/pDXdlXlaCco</a:t>
            </a:r>
          </a:p>
        </p:txBody>
      </p:sp>
      <p:pic>
        <p:nvPicPr>
          <p:cNvPr id="19" name="pDXdlXlaCc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29481" y="2242967"/>
            <a:ext cx="3657600" cy="20574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575302" y="1685521"/>
            <a:ext cx="5343525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annotation tool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labelme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사용하므로 이를 위하여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:\SPB_Data\RealTimeObjectDetection-main\Tensorflow\scripts</a:t>
            </a:r>
            <a:endParaRPr lang="en-US" altLang="ko-KR" sz="1200" dirty="0"/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아래에  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generate_tfrecord_json.py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파일을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200" dirty="0"/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custom dataset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중에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car-plate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영상을 훈련 한다고 하면</a:t>
            </a:r>
            <a:endParaRPr lang="ko-KR" altLang="en-US" sz="1200" dirty="0"/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200" dirty="0"/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ojbectDetectssd.py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가장 먼저 실행한다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1462" y="4711556"/>
            <a:ext cx="49161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https://github.com/ksyoon70/RealTimeObjectDetection-main.git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521462" y="5422083"/>
            <a:ext cx="2982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hlinkClick r:id="rId5"/>
              </a:rPr>
              <a:t>https://</a:t>
            </a:r>
            <a:r>
              <a:rPr lang="ko-KR" altLang="en-US" sz="1400" dirty="0" smtClean="0">
                <a:hlinkClick r:id="rId5"/>
              </a:rPr>
              <a:t>github.com/wkentaro/labelme</a:t>
            </a:r>
            <a:endParaRPr lang="en-US" altLang="ko-KR" sz="1400" dirty="0" smtClean="0"/>
          </a:p>
          <a:p>
            <a:endParaRPr lang="ko-KR" altLang="en-US" sz="14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81" y="5120640"/>
            <a:ext cx="3091330" cy="188976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611798" y="3541579"/>
            <a:ext cx="406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C:\SPB_Data\RealTimeObjectDetection-main\Tensorflow\workspace\annotations</a:t>
            </a:r>
            <a:endParaRPr lang="en-US" altLang="ko-KR" sz="1200" dirty="0"/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아래에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label_map.pbtxt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 생성된다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92951" y="4618970"/>
            <a:ext cx="296545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/>
              <a:t>item</a:t>
            </a:r>
            <a:r>
              <a:rPr lang="ko-KR" altLang="en-US" sz="1100" dirty="0"/>
              <a:t> { </a:t>
            </a:r>
          </a:p>
          <a:p>
            <a:r>
              <a:rPr lang="ko-KR" altLang="en-US" sz="1100" dirty="0"/>
              <a:t>	</a:t>
            </a:r>
            <a:r>
              <a:rPr lang="ko-KR" altLang="en-US" sz="1100" dirty="0" err="1"/>
              <a:t>name</a:t>
            </a:r>
            <a:r>
              <a:rPr lang="ko-KR" altLang="en-US" sz="1100" dirty="0"/>
              <a:t>:'</a:t>
            </a:r>
            <a:r>
              <a:rPr lang="ko-KR" altLang="en-US" sz="1100" dirty="0" err="1"/>
              <a:t>car</a:t>
            </a:r>
            <a:r>
              <a:rPr lang="ko-KR" altLang="en-US" sz="1100" dirty="0"/>
              <a:t>'</a:t>
            </a:r>
          </a:p>
          <a:p>
            <a:r>
              <a:rPr lang="ko-KR" altLang="en-US" sz="1100" dirty="0"/>
              <a:t>	id:1</a:t>
            </a:r>
          </a:p>
          <a:p>
            <a:r>
              <a:rPr lang="ko-KR" altLang="en-US" sz="1100" dirty="0"/>
              <a:t>}</a:t>
            </a:r>
          </a:p>
          <a:p>
            <a:r>
              <a:rPr lang="ko-KR" altLang="en-US" sz="1100" dirty="0" err="1"/>
              <a:t>item</a:t>
            </a:r>
            <a:r>
              <a:rPr lang="ko-KR" altLang="en-US" sz="1100" dirty="0"/>
              <a:t> { </a:t>
            </a:r>
          </a:p>
          <a:p>
            <a:r>
              <a:rPr lang="ko-KR" altLang="en-US" sz="1100" dirty="0"/>
              <a:t>	</a:t>
            </a:r>
            <a:r>
              <a:rPr lang="ko-KR" altLang="en-US" sz="1100" dirty="0" err="1"/>
              <a:t>name</a:t>
            </a:r>
            <a:r>
              <a:rPr lang="ko-KR" altLang="en-US" sz="1100" dirty="0"/>
              <a:t>:'</a:t>
            </a:r>
            <a:r>
              <a:rPr lang="ko-KR" altLang="en-US" sz="1100" dirty="0" err="1"/>
              <a:t>plate</a:t>
            </a:r>
            <a:r>
              <a:rPr lang="ko-KR" altLang="en-US" sz="1100" dirty="0"/>
              <a:t>'</a:t>
            </a:r>
          </a:p>
          <a:p>
            <a:r>
              <a:rPr lang="ko-KR" altLang="en-US" sz="1100" dirty="0"/>
              <a:t>	id:2</a:t>
            </a:r>
          </a:p>
          <a:p>
            <a:r>
              <a:rPr lang="ko-KR" altLang="en-US" sz="1100" dirty="0"/>
              <a:t>}</a:t>
            </a:r>
          </a:p>
        </p:txBody>
      </p:sp>
      <p:cxnSp>
        <p:nvCxnSpPr>
          <p:cNvPr id="27" name="구부러진 연결선 26"/>
          <p:cNvCxnSpPr/>
          <p:nvPr/>
        </p:nvCxnSpPr>
        <p:spPr>
          <a:xfrm>
            <a:off x="5942400" y="4169580"/>
            <a:ext cx="1109472" cy="898345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7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70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Mobile V2 Net</a:t>
            </a:r>
            <a:r>
              <a:rPr lang="ko-KR" altLang="en-US" sz="2800" b="1" dirty="0"/>
              <a:t>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84886" y="1361506"/>
            <a:ext cx="91589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이때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 (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BackGround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넣지 않는다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또한 </a:t>
            </a:r>
            <a:b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200" dirty="0"/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C:\SPB_Data\RealTimeObjectDetection-main\Tensorflow\workspace\models\my_ssd_mobnet</a:t>
            </a:r>
            <a:endParaRPr lang="en-US" altLang="ko-KR" sz="1200" dirty="0"/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pipeline.config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 생성된다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중요한 내용은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num_classes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class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갯수이고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score_threshold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0.8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이라고 하면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80%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이상의 신뢰도만 검지 하겠다는 것이다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4886" y="2575542"/>
            <a:ext cx="5343525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dirty="0"/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model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</a:t>
            </a:r>
            <a:r>
              <a:rPr lang="en-US" altLang="ko-KR" sz="1000" dirty="0" err="1">
                <a:latin typeface="Consolas" panose="020B0609020204030204" pitchFamily="49" charset="0"/>
              </a:rPr>
              <a:t>ssd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latin typeface="Consolas" panose="020B0609020204030204" pitchFamily="49" charset="0"/>
              </a:rPr>
              <a:t>num_classes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smtClean="0">
                <a:solidFill>
                  <a:srgbClr val="0000DD"/>
                </a:solidFill>
                <a:latin typeface="Consolas" panose="020B0609020204030204" pitchFamily="49" charset="0"/>
              </a:rPr>
              <a:t>2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latin typeface="Consolas" panose="020B0609020204030204" pitchFamily="49" charset="0"/>
              </a:rPr>
              <a:t>image_resizer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</a:t>
            </a:r>
            <a:r>
              <a:rPr lang="en-US" altLang="ko-KR" sz="1000" dirty="0" err="1">
                <a:latin typeface="Consolas" panose="020B0609020204030204" pitchFamily="49" charset="0"/>
              </a:rPr>
              <a:t>fixed_shape_resizer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  height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00DD"/>
                </a:solidFill>
                <a:latin typeface="Consolas" panose="020B0609020204030204" pitchFamily="49" charset="0"/>
              </a:rPr>
              <a:t>320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  width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00DD"/>
                </a:solidFill>
                <a:latin typeface="Consolas" panose="020B0609020204030204" pitchFamily="49" charset="0"/>
              </a:rPr>
              <a:t>320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}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}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latin typeface="Consolas" panose="020B0609020204030204" pitchFamily="49" charset="0"/>
              </a:rPr>
              <a:t>feature_extractor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F00FF"/>
                </a:solidFill>
                <a:latin typeface="Consolas" panose="020B0609020204030204" pitchFamily="49" charset="0"/>
              </a:rPr>
              <a:t>"ssd_mobilenet_v2_fpn_keras"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</a:t>
            </a:r>
            <a:r>
              <a:rPr lang="en-US" altLang="ko-KR" sz="1000" dirty="0" err="1">
                <a:latin typeface="Consolas" panose="020B0609020204030204" pitchFamily="49" charset="0"/>
              </a:rPr>
              <a:t>depth_multiplier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80"/>
                </a:solidFill>
                <a:latin typeface="Consolas" panose="020B0609020204030204" pitchFamily="49" charset="0"/>
              </a:rPr>
              <a:t>1.0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</a:t>
            </a:r>
            <a:r>
              <a:rPr lang="en-US" altLang="ko-KR" sz="1000" dirty="0" err="1">
                <a:latin typeface="Consolas" panose="020B0609020204030204" pitchFamily="49" charset="0"/>
              </a:rPr>
              <a:t>min_depth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00DD"/>
                </a:solidFill>
                <a:latin typeface="Consolas" panose="020B0609020204030204" pitchFamily="49" charset="0"/>
              </a:rPr>
              <a:t>16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</a:t>
            </a:r>
            <a:r>
              <a:rPr lang="en-US" altLang="ko-KR" sz="1000" dirty="0" err="1">
                <a:latin typeface="Consolas" panose="020B0609020204030204" pitchFamily="49" charset="0"/>
              </a:rPr>
              <a:t>conv_hyperparams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latin typeface="Consolas" panose="020B0609020204030204" pitchFamily="49" charset="0"/>
              </a:rPr>
              <a:t>regularizer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    l2_regularizer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      weight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00080"/>
                </a:solidFill>
                <a:latin typeface="Consolas" panose="020B0609020204030204" pitchFamily="49" charset="0"/>
              </a:rPr>
              <a:t>4e-05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   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}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1000" dirty="0">
                <a:latin typeface="Consolas" panose="020B0609020204030204" pitchFamily="49" charset="0"/>
              </a:rPr>
              <a:t>        </a:t>
            </a:r>
            <a:r>
              <a:rPr lang="en-US" altLang="ko-KR" sz="1000" dirty="0">
                <a:solidFill>
                  <a:srgbClr val="800000"/>
                </a:solidFill>
                <a:latin typeface="Consolas" panose="020B0609020204030204" pitchFamily="49" charset="0"/>
              </a:rPr>
              <a:t>}</a:t>
            </a:r>
            <a:endParaRPr lang="en-US" altLang="ko-KR" sz="1000" b="0" i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구부러진 연결선 15"/>
          <p:cNvCxnSpPr/>
          <p:nvPr/>
        </p:nvCxnSpPr>
        <p:spPr>
          <a:xfrm rot="5400000">
            <a:off x="1732022" y="2817109"/>
            <a:ext cx="626373" cy="115824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858513" y="3188208"/>
            <a:ext cx="4242816" cy="193899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post_processing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batch_non_max_suppression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score_threshold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0.8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iou_threshold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0.6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max_detections_per_class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100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max_total_detections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DD"/>
                </a:solidFill>
                <a:effectLst/>
                <a:latin typeface="Consolas" panose="020B0609020204030204" pitchFamily="49" charset="0"/>
              </a:rPr>
              <a:t>100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use_static_shapes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score_converter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SIGMOID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6" name="구부러진 연결선 25"/>
          <p:cNvCxnSpPr/>
          <p:nvPr/>
        </p:nvCxnSpPr>
        <p:spPr>
          <a:xfrm>
            <a:off x="4041650" y="2487171"/>
            <a:ext cx="1438654" cy="1152141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3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70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Mobile V2 Net</a:t>
            </a:r>
            <a:r>
              <a:rPr lang="ko-KR" altLang="en-US" sz="2800" b="1" dirty="0"/>
              <a:t>설치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1706" y="1302130"/>
            <a:ext cx="8110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generate_tfrecord_json.py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실행한다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때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내용중에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usage = 'valid' # train or valid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valid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각각 적어 주고 한번 씩 돌려 준다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5" y="1946641"/>
            <a:ext cx="5833872" cy="35997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93392" y="3304032"/>
            <a:ext cx="3767328" cy="3962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2065" y="5828917"/>
            <a:ext cx="5012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annotation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아래에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train.record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valid.record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생성 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42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70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Mobile V2 Net</a:t>
            </a:r>
            <a:r>
              <a:rPr lang="ko-KR" altLang="en-US" sz="2800" b="1" dirty="0"/>
              <a:t>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17830" y="1597382"/>
            <a:ext cx="730580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이제 트레이닝만 하면 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command 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창에서 아래 명령을 입력하면 트레이닝이 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400" dirty="0"/>
          </a:p>
          <a:p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 ..\models\research\object_detection/model_main_tf2.py --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model_dir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\workspace\models\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my_ssd_mobnet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--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pipeline_config_path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\workspace\models\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my_ssd_mobnet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pipeline.config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--</a:t>
            </a:r>
            <a:r>
              <a:rPr lang="en-US" altLang="ko-KR" sz="14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num_train_steps</a:t>
            </a:r>
            <a:r>
              <a:rPr lang="en-US" altLang="ko-KR" sz="14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=10000</a:t>
            </a:r>
            <a:endParaRPr lang="en-US" altLang="ko-KR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..\models\research\object_detection/model_main_tf2.py : Object Detection API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경로</a:t>
            </a:r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--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model_dir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\workspace\models\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my_ssd_mobnet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 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경로</a:t>
            </a:r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--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pipeline_config_path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\workspace\models\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my_ssd_mobnet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pipeline.config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 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파이프라인 설정 파일 경로</a:t>
            </a:r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num_train_steps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=10000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훈련할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18" y="4781940"/>
            <a:ext cx="4233948" cy="26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5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70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Mobile V2 Net</a:t>
            </a:r>
            <a:r>
              <a:rPr lang="ko-KR" altLang="en-US" sz="2800" b="1" dirty="0"/>
              <a:t>설치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32486" y="1318608"/>
            <a:ext cx="94089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objinference.py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수행할때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sz="1200" dirty="0"/>
          </a:p>
          <a:p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ckpt.restore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os.path.join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(CHECKPOINT_PATH, '</a:t>
            </a:r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ckpt-11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')).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expect_partial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endParaRPr lang="en-US" altLang="ko-KR" sz="1200" dirty="0"/>
          </a:p>
          <a:p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이부분을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변경하고 실행을 하면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86" y="2151888"/>
            <a:ext cx="5721100" cy="3084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570" y="4401313"/>
            <a:ext cx="3584448" cy="2688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570" y="1608709"/>
            <a:ext cx="3568054" cy="26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332486" y="1318608"/>
            <a:ext cx="232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SSD Single Shot Detector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04" y="3844120"/>
            <a:ext cx="6309360" cy="35490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04" y="1643426"/>
            <a:ext cx="6424613" cy="209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332486" y="1318608"/>
            <a:ext cx="232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SSD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30" y="2085352"/>
            <a:ext cx="8781767" cy="437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3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7" y="2379472"/>
            <a:ext cx="9172575" cy="28860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2677" y="5657664"/>
            <a:ext cx="92748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위의 그림에서 알 수 있듯이 </a:t>
            </a:r>
            <a:r>
              <a:rPr lang="en-US" altLang="ko-KR" sz="1600" dirty="0" err="1"/>
              <a:t>feature_map</a:t>
            </a:r>
            <a:r>
              <a:rPr lang="ko-KR" altLang="en-US" sz="1600" dirty="0"/>
              <a:t>이 클수록 작은 물체를 잘 찾고 </a:t>
            </a:r>
            <a:r>
              <a:rPr lang="en-US" altLang="ko-KR" sz="1600" dirty="0" err="1"/>
              <a:t>feature_map</a:t>
            </a:r>
            <a:r>
              <a:rPr lang="ko-KR" altLang="en-US" sz="1600" dirty="0"/>
              <a:t>이 작아질수록 좀 더 큰 물체를 잘 찾게 된다</a:t>
            </a:r>
            <a:r>
              <a:rPr lang="en-US" altLang="ko-KR" sz="1600" dirty="0"/>
              <a:t>. </a:t>
            </a:r>
            <a:r>
              <a:rPr lang="ko-KR" altLang="en-US" sz="1600" dirty="0"/>
              <a:t>왜냐하면 </a:t>
            </a:r>
            <a:r>
              <a:rPr lang="en-US" altLang="ko-KR" sz="1600" dirty="0" err="1"/>
              <a:t>feature_map</a:t>
            </a:r>
            <a:r>
              <a:rPr lang="ko-KR" altLang="en-US" sz="1600" dirty="0"/>
              <a:t>이 작아진다는 것은 개념적으로 특징이 같이 </a:t>
            </a:r>
            <a:r>
              <a:rPr lang="ko-KR" altLang="en-US" sz="1600" dirty="0" err="1"/>
              <a:t>작아짐으로서</a:t>
            </a:r>
            <a:r>
              <a:rPr lang="ko-KR" altLang="en-US" sz="1600" dirty="0"/>
              <a:t> 같은 비율의 박스가 </a:t>
            </a:r>
            <a:r>
              <a:rPr lang="ko-KR" altLang="en-US" sz="1600" dirty="0" err="1"/>
              <a:t>있을때</a:t>
            </a:r>
            <a:r>
              <a:rPr lang="ko-KR" altLang="en-US" sz="1600" dirty="0"/>
              <a:t> </a:t>
            </a:r>
            <a:r>
              <a:rPr lang="en-US" altLang="ko-KR" sz="1600" dirty="0" err="1"/>
              <a:t>feature_map</a:t>
            </a:r>
            <a:r>
              <a:rPr lang="ko-KR" altLang="en-US" sz="1600" dirty="0"/>
              <a:t>이 축소되면서 물체</a:t>
            </a:r>
            <a:r>
              <a:rPr lang="en-US" altLang="ko-KR" sz="1600" dirty="0"/>
              <a:t>(</a:t>
            </a:r>
            <a:r>
              <a:rPr lang="ko-KR" altLang="en-US" sz="1600" dirty="0"/>
              <a:t>특징</a:t>
            </a:r>
            <a:r>
              <a:rPr lang="en-US" altLang="ko-KR" sz="1600" dirty="0"/>
              <a:t>)</a:t>
            </a:r>
            <a:r>
              <a:rPr lang="ko-KR" altLang="en-US" sz="1600" dirty="0"/>
              <a:t>가 박스 안으로 들어오기 때문이다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502619" y="1488648"/>
            <a:ext cx="467634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box</a:t>
            </a:r>
            <a:r>
              <a:rPr lang="ko-KR" altLang="en-US" dirty="0"/>
              <a:t>를 여러 </a:t>
            </a:r>
            <a:r>
              <a:rPr lang="en-US" altLang="ko-KR" dirty="0" err="1"/>
              <a:t>feature_map</a:t>
            </a:r>
            <a:r>
              <a:rPr lang="ko-KR" altLang="en-US" dirty="0"/>
              <a:t>에서 </a:t>
            </a:r>
            <a:r>
              <a:rPr lang="ko-KR" altLang="en-US" dirty="0" smtClean="0"/>
              <a:t>뽑는 이유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80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목차</a:t>
            </a:r>
            <a:endParaRPr lang="ko-KR" alt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33801" y="1925052"/>
            <a:ext cx="65014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ko-KR" sz="3600" dirty="0" smtClean="0">
                <a:solidFill>
                  <a:srgbClr val="00B050"/>
                </a:solidFill>
              </a:rPr>
              <a:t>Object Detection API</a:t>
            </a:r>
            <a:r>
              <a:rPr lang="ko-KR" altLang="en-US" sz="3600" smtClean="0">
                <a:solidFill>
                  <a:srgbClr val="00B050"/>
                </a:solidFill>
              </a:rPr>
              <a:t> 설치</a:t>
            </a:r>
            <a:endParaRPr lang="en-US" altLang="ko-KR" sz="3600" dirty="0" smtClean="0">
              <a:solidFill>
                <a:srgbClr val="00B050"/>
              </a:solidFill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altLang="ko-KR" sz="3600" dirty="0"/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ko-KR" sz="3600" dirty="0" smtClean="0">
                <a:solidFill>
                  <a:srgbClr val="FFC000"/>
                </a:solidFill>
              </a:rPr>
              <a:t>SSD </a:t>
            </a:r>
            <a:r>
              <a:rPr lang="ko-KR" altLang="en-US" sz="3600" smtClean="0">
                <a:solidFill>
                  <a:srgbClr val="FFC000"/>
                </a:solidFill>
              </a:rPr>
              <a:t>동작 원리</a:t>
            </a:r>
            <a:endParaRPr lang="en-US" altLang="ko-KR" sz="3600" dirty="0" smtClean="0">
              <a:solidFill>
                <a:srgbClr val="FFC000"/>
              </a:solidFill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altLang="ko-KR" sz="3600" dirty="0"/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FPN </a:t>
            </a:r>
            <a:r>
              <a:rPr lang="ko-KR" altLang="en-US" sz="3600" smtClean="0"/>
              <a:t>구성</a:t>
            </a:r>
            <a:endParaRPr lang="en-US" altLang="ko-KR" sz="3600" dirty="0" smtClean="0"/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altLang="ko-KR" sz="3600" dirty="0"/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FPN</a:t>
            </a:r>
            <a:r>
              <a:rPr lang="ko-KR" altLang="en-US" sz="3600" smtClean="0"/>
              <a:t>의 확장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0785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332486" y="1318608"/>
            <a:ext cx="232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SSD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88" y="1626385"/>
            <a:ext cx="4267200" cy="218974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55690" y="3858808"/>
            <a:ext cx="8822294" cy="1356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일단 </a:t>
            </a:r>
            <a:r>
              <a:rPr lang="en-US" altLang="ko-KR" dirty="0"/>
              <a:t>SSD</a:t>
            </a:r>
            <a:r>
              <a:rPr lang="ko-KR" altLang="en-US" dirty="0"/>
              <a:t>는 저해상도에서도 작동이 잘 돼서 </a:t>
            </a:r>
            <a:r>
              <a:rPr lang="en-US" altLang="ko-KR" dirty="0"/>
              <a:t>300x300</a:t>
            </a:r>
            <a:r>
              <a:rPr lang="ko-KR" altLang="en-US" dirty="0"/>
              <a:t>의 인풋이미지를 기본적으로 잡았다</a:t>
            </a:r>
            <a:r>
              <a:rPr lang="en-US" altLang="ko-KR" dirty="0"/>
              <a:t>. </a:t>
            </a:r>
            <a:r>
              <a:rPr lang="ko-KR" altLang="en-US" dirty="0"/>
              <a:t>인풋 이미지를 기본적으로 </a:t>
            </a:r>
            <a:r>
              <a:rPr lang="ko-KR" altLang="en-US" dirty="0" err="1"/>
              <a:t>처리할때는</a:t>
            </a:r>
            <a:r>
              <a:rPr lang="ko-KR" altLang="en-US" dirty="0"/>
              <a:t> </a:t>
            </a:r>
            <a:r>
              <a:rPr lang="en-US" altLang="ko-KR" dirty="0"/>
              <a:t>VGG-16 </a:t>
            </a:r>
            <a:r>
              <a:rPr lang="ko-KR" altLang="en-US" dirty="0"/>
              <a:t>모델을 가져와 </a:t>
            </a:r>
            <a:r>
              <a:rPr lang="en-US" altLang="ko-KR" dirty="0"/>
              <a:t>conv4_3</a:t>
            </a:r>
            <a:r>
              <a:rPr lang="ko-KR" altLang="en-US" dirty="0"/>
              <a:t>까지 적용하는 것을 </a:t>
            </a:r>
            <a:r>
              <a:rPr lang="en-US" altLang="ko-KR" dirty="0"/>
              <a:t>base Network</a:t>
            </a:r>
            <a:r>
              <a:rPr lang="ko-KR" altLang="en-US" dirty="0"/>
              <a:t>로 두고 처리하면 </a:t>
            </a:r>
            <a:r>
              <a:rPr lang="en-US" altLang="ko-KR" dirty="0"/>
              <a:t>300x300x3 </a:t>
            </a:r>
            <a:r>
              <a:rPr lang="ko-KR" altLang="en-US" dirty="0"/>
              <a:t>이 </a:t>
            </a:r>
            <a:r>
              <a:rPr lang="en-US" altLang="ko-KR" dirty="0"/>
              <a:t>38x38x512</a:t>
            </a:r>
            <a:r>
              <a:rPr lang="ko-KR" altLang="en-US" dirty="0"/>
              <a:t>로 바뀐다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69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332486" y="1318608"/>
            <a:ext cx="232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SSD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8942" y="5321848"/>
            <a:ext cx="8822294" cy="1040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그런 다음 이 논문에서 강조하는 </a:t>
            </a:r>
            <a:r>
              <a:rPr lang="en-US" altLang="ko-KR" dirty="0"/>
              <a:t>multi feature maps</a:t>
            </a:r>
            <a:r>
              <a:rPr lang="ko-KR" altLang="en-US" dirty="0"/>
              <a:t>에 해당하는 부분인데</a:t>
            </a:r>
            <a:r>
              <a:rPr lang="en-US" altLang="ko-KR" dirty="0"/>
              <a:t>, 38x38, 19x19, 10x10, 3x3, 1x1</a:t>
            </a:r>
            <a:r>
              <a:rPr lang="ko-KR" altLang="en-US" dirty="0"/>
              <a:t>의 해당되는 </a:t>
            </a:r>
            <a:r>
              <a:rPr lang="ko-KR" altLang="en-US" dirty="0" err="1"/>
              <a:t>피쳐맵은</a:t>
            </a:r>
            <a:r>
              <a:rPr lang="ko-KR" altLang="en-US" dirty="0"/>
              <a:t> </a:t>
            </a:r>
            <a:r>
              <a:rPr lang="en-US" altLang="ko-KR" dirty="0"/>
              <a:t>output</a:t>
            </a:r>
            <a:r>
              <a:rPr lang="ko-KR" altLang="en-US" dirty="0"/>
              <a:t>과 직결된 </a:t>
            </a:r>
            <a:r>
              <a:rPr lang="ko-KR" altLang="en-US" dirty="0" err="1"/>
              <a:t>피쳐맵이다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86" y="2148874"/>
            <a:ext cx="8649450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0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332486" y="1318608"/>
            <a:ext cx="232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SSD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11" y="2027783"/>
            <a:ext cx="9022862" cy="499153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25338" y="5688062"/>
            <a:ext cx="50305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각 </a:t>
            </a:r>
            <a:r>
              <a:rPr lang="ko-KR" altLang="en-US" sz="1400" dirty="0" err="1"/>
              <a:t>피쳐맵에서</a:t>
            </a:r>
            <a:r>
              <a:rPr lang="ko-KR" altLang="en-US" sz="1400" dirty="0"/>
              <a:t> 적절한 </a:t>
            </a:r>
            <a:r>
              <a:rPr lang="en-US" altLang="ko-KR" sz="1400" dirty="0" err="1"/>
              <a:t>conv</a:t>
            </a:r>
            <a:r>
              <a:rPr lang="en-US" altLang="ko-KR" sz="1400" dirty="0"/>
              <a:t> </a:t>
            </a:r>
            <a:r>
              <a:rPr lang="ko-KR" altLang="en-US" sz="1400" dirty="0"/>
              <a:t>연산을 통해 우리가 예측하고자하는 </a:t>
            </a:r>
            <a:r>
              <a:rPr lang="en-US" altLang="ko-KR" sz="1400" dirty="0"/>
              <a:t>bounding box</a:t>
            </a:r>
            <a:r>
              <a:rPr lang="ko-KR" altLang="en-US" sz="1400" dirty="0"/>
              <a:t>의 </a:t>
            </a:r>
            <a:r>
              <a:rPr lang="en-US" altLang="ko-KR" sz="1400" dirty="0"/>
              <a:t>class </a:t>
            </a:r>
            <a:r>
              <a:rPr lang="ko-KR" altLang="en-US" sz="1400" dirty="0"/>
              <a:t>점수와</a:t>
            </a:r>
            <a:r>
              <a:rPr lang="en-US" altLang="ko-KR" sz="1400" dirty="0"/>
              <a:t>, offset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얻게된다</a:t>
            </a:r>
            <a:r>
              <a:rPr lang="en-US" altLang="ko-KR" sz="1400" dirty="0"/>
              <a:t>. </a:t>
            </a:r>
            <a:r>
              <a:rPr lang="ko-KR" altLang="en-US" sz="1400" dirty="0"/>
              <a:t>이때 </a:t>
            </a:r>
            <a:r>
              <a:rPr lang="en-US" altLang="ko-KR" sz="1400" dirty="0" err="1"/>
              <a:t>conv</a:t>
            </a:r>
            <a:r>
              <a:rPr lang="en-US" altLang="ko-KR" sz="1400" dirty="0"/>
              <a:t> filter size</a:t>
            </a:r>
            <a:r>
              <a:rPr lang="ko-KR" altLang="en-US" sz="1400" dirty="0"/>
              <a:t>는 </a:t>
            </a:r>
            <a:r>
              <a:rPr lang="en-US" altLang="ko-KR" sz="1400" dirty="0"/>
              <a:t>3 x 3 x (#</a:t>
            </a:r>
            <a:r>
              <a:rPr lang="ko-KR" altLang="en-US" sz="1400" dirty="0" err="1"/>
              <a:t>바운딩박스</a:t>
            </a:r>
            <a:r>
              <a:rPr lang="ko-KR" altLang="en-US" sz="1400" dirty="0"/>
              <a:t> 개수 </a:t>
            </a:r>
            <a:r>
              <a:rPr lang="en-US" altLang="ko-KR" sz="1400" dirty="0"/>
              <a:t>x (class score + offset))</a:t>
            </a:r>
            <a:r>
              <a:rPr lang="ko-KR" altLang="en-US" sz="1400" dirty="0"/>
              <a:t>이고 자세히 </a:t>
            </a:r>
            <a:r>
              <a:rPr lang="ko-KR" altLang="en-US" sz="1400" dirty="0" err="1"/>
              <a:t>나와있진</a:t>
            </a:r>
            <a:r>
              <a:rPr lang="ko-KR" altLang="en-US" sz="1400" dirty="0"/>
              <a:t> 않지만 </a:t>
            </a:r>
            <a:r>
              <a:rPr lang="en-US" altLang="ko-KR" sz="1400" dirty="0"/>
              <a:t>stride=1, padding=1</a:t>
            </a:r>
            <a:r>
              <a:rPr lang="ko-KR" altLang="en-US" sz="1400" dirty="0"/>
              <a:t>일 것으로 추정된다</a:t>
            </a:r>
            <a:r>
              <a:rPr lang="en-US" altLang="ko-KR" sz="1400" dirty="0"/>
              <a:t>. </a:t>
            </a:r>
            <a:r>
              <a:rPr lang="ko-KR" altLang="en-US" sz="1400" dirty="0"/>
              <a:t>이 </a:t>
            </a:r>
            <a:r>
              <a:rPr lang="en-US" altLang="ko-KR" sz="1400" dirty="0"/>
              <a:t>6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피쳐맵</a:t>
            </a:r>
            <a:r>
              <a:rPr lang="ko-KR" altLang="en-US" sz="1400" dirty="0"/>
              <a:t> 각각에서 예측된 </a:t>
            </a:r>
            <a:r>
              <a:rPr lang="ko-KR" altLang="en-US" sz="1400" dirty="0" err="1"/>
              <a:t>바운딩박스의</a:t>
            </a:r>
            <a:r>
              <a:rPr lang="ko-KR" altLang="en-US" sz="1400" dirty="0"/>
              <a:t> 총 합은 </a:t>
            </a:r>
            <a:r>
              <a:rPr lang="en-US" altLang="ko-KR" sz="1400" dirty="0"/>
              <a:t>8732</a:t>
            </a:r>
            <a:r>
              <a:rPr lang="ko-KR" altLang="en-US" sz="1400" dirty="0"/>
              <a:t>개이다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1060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332486" y="1318608"/>
            <a:ext cx="232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SSD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  <a:endParaRPr lang="ko-KR" altLang="en-US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52" y="1626385"/>
            <a:ext cx="9099068" cy="481625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3110" y="6692376"/>
            <a:ext cx="80495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그리고 </a:t>
            </a:r>
            <a:r>
              <a:rPr lang="en-US" altLang="ko-KR" sz="1600" dirty="0"/>
              <a:t>NMS </a:t>
            </a:r>
            <a:r>
              <a:rPr lang="ko-KR" altLang="en-US" sz="1600" dirty="0"/>
              <a:t>을 통해 최종 </a:t>
            </a:r>
            <a:r>
              <a:rPr lang="en-US" altLang="ko-KR" sz="1600" dirty="0"/>
              <a:t>Detect</a:t>
            </a:r>
            <a:r>
              <a:rPr lang="ko-KR" altLang="en-US" sz="1600" dirty="0"/>
              <a:t>된 결과는 오른쪽 위의 그림과 같다</a:t>
            </a:r>
            <a:r>
              <a:rPr lang="en-US" altLang="ko-KR" sz="1600" dirty="0"/>
              <a:t>. </a:t>
            </a:r>
            <a:r>
              <a:rPr lang="ko-KR" altLang="en-US" sz="1600" dirty="0"/>
              <a:t>이제 아래의 소제목만 봐도 직관적으로 어떤 말을 하고 있는지 이해할 수 있을 것이다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7209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096" y="1425202"/>
            <a:ext cx="7830705" cy="36283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18014" y="1221075"/>
            <a:ext cx="5323701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b="1" dirty="0">
                <a:solidFill>
                  <a:srgbClr val="FF0000"/>
                </a:solidFill>
              </a:rPr>
              <a:t>Image Classification &amp; Default Boxes Prediction</a:t>
            </a:r>
            <a:endParaRPr lang="fr-FR" altLang="ko-KR" b="1" dirty="0"/>
          </a:p>
        </p:txBody>
      </p:sp>
      <p:sp>
        <p:nvSpPr>
          <p:cNvPr id="8" name="직사각형 7"/>
          <p:cNvSpPr/>
          <p:nvPr/>
        </p:nvSpPr>
        <p:spPr>
          <a:xfrm>
            <a:off x="841248" y="5736336"/>
            <a:ext cx="8930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convolution layer 4_3</a:t>
            </a:r>
            <a:r>
              <a:rPr lang="ko-KR" altLang="en-US" sz="1400" dirty="0"/>
              <a:t>에서 추출한 </a:t>
            </a:r>
            <a:r>
              <a:rPr lang="en-US" altLang="ko-KR" sz="1400" dirty="0" err="1"/>
              <a:t>Featuer</a:t>
            </a:r>
            <a:r>
              <a:rPr lang="en-US" altLang="ko-KR" sz="1400" dirty="0"/>
              <a:t> map</a:t>
            </a:r>
            <a:r>
              <a:rPr lang="ko-KR" altLang="en-US" sz="1400" dirty="0"/>
              <a:t>을 이용해 </a:t>
            </a:r>
            <a:r>
              <a:rPr lang="en-US" altLang="ko-KR" sz="1400" dirty="0"/>
              <a:t>default box</a:t>
            </a:r>
            <a:r>
              <a:rPr lang="ko-KR" altLang="en-US" sz="1400" dirty="0"/>
              <a:t>의 위치 예측과 </a:t>
            </a:r>
            <a:r>
              <a:rPr lang="en-US" altLang="ko-KR" sz="1400" dirty="0"/>
              <a:t>classification</a:t>
            </a:r>
            <a:r>
              <a:rPr lang="ko-KR" altLang="en-US" sz="1400" dirty="0"/>
              <a:t>을 수행합니다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여기서 </a:t>
            </a:r>
            <a:r>
              <a:rPr lang="en-US" altLang="ko-KR" sz="1400" dirty="0"/>
              <a:t>Default box</a:t>
            </a:r>
            <a:r>
              <a:rPr lang="ko-KR" altLang="en-US" sz="1400" dirty="0"/>
              <a:t>는 </a:t>
            </a:r>
            <a:r>
              <a:rPr lang="en-US" altLang="ko-KR" sz="1400" dirty="0"/>
              <a:t>YOLO</a:t>
            </a:r>
            <a:r>
              <a:rPr lang="ko-KR" altLang="en-US" sz="1400" dirty="0"/>
              <a:t>의 </a:t>
            </a:r>
            <a:r>
              <a:rPr lang="en-US" altLang="ko-KR" sz="1400" dirty="0"/>
              <a:t>Anchor box</a:t>
            </a:r>
            <a:r>
              <a:rPr lang="ko-KR" altLang="en-US" sz="1400" dirty="0"/>
              <a:t>와 비슷한 개념이라고 생각하시면 되겠습니다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default box</a:t>
            </a:r>
            <a:r>
              <a:rPr lang="ko-KR" altLang="en-US" sz="1400" dirty="0"/>
              <a:t>의 수를 </a:t>
            </a:r>
            <a:r>
              <a:rPr lang="en-US" altLang="ko-KR" sz="1400" dirty="0"/>
              <a:t>k, </a:t>
            </a:r>
            <a:r>
              <a:rPr lang="ko-KR" altLang="en-US" sz="1400" dirty="0"/>
              <a:t>예측하려는 </a:t>
            </a:r>
            <a:r>
              <a:rPr lang="en-US" altLang="ko-KR" sz="1400" dirty="0"/>
              <a:t>class</a:t>
            </a:r>
            <a:r>
              <a:rPr lang="ko-KR" altLang="en-US" sz="1400" dirty="0"/>
              <a:t>의 수를 </a:t>
            </a:r>
            <a:r>
              <a:rPr lang="en-US" altLang="ko-KR" sz="1400" dirty="0"/>
              <a:t>c</a:t>
            </a:r>
            <a:r>
              <a:rPr lang="ko-KR" altLang="en-US" sz="1400" dirty="0"/>
              <a:t>라고 할 때</a:t>
            </a:r>
            <a:r>
              <a:rPr lang="en-US" altLang="ko-KR" sz="1400" dirty="0"/>
              <a:t>, output feature map</a:t>
            </a:r>
            <a:r>
              <a:rPr lang="ko-KR" altLang="en-US" sz="1400" dirty="0"/>
              <a:t>의 </a:t>
            </a:r>
            <a:r>
              <a:rPr lang="en-US" altLang="ko-KR" sz="1400" dirty="0"/>
              <a:t>channel </a:t>
            </a:r>
            <a:r>
              <a:rPr lang="ko-KR" altLang="en-US" sz="1400" dirty="0"/>
              <a:t>수는 </a:t>
            </a:r>
            <a:r>
              <a:rPr lang="en-US" altLang="ko-KR" sz="1400" dirty="0"/>
              <a:t>k x (C+4)</a:t>
            </a:r>
            <a:r>
              <a:rPr lang="ko-KR" altLang="en-US" sz="1400" dirty="0"/>
              <a:t>가 되도록 설계합니다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(4</a:t>
            </a:r>
            <a:r>
              <a:rPr lang="ko-KR" altLang="en-US" sz="1400" dirty="0"/>
              <a:t>는 </a:t>
            </a:r>
            <a:r>
              <a:rPr lang="en-US" altLang="ko-KR" sz="1400" dirty="0"/>
              <a:t>default box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x,y,w,h</a:t>
            </a:r>
            <a:r>
              <a:rPr lang="ko-KR" altLang="en-US" sz="1400" dirty="0"/>
              <a:t>에 해당합니다</a:t>
            </a:r>
            <a:r>
              <a:rPr lang="en-US" altLang="ko-KR" sz="1400" dirty="0"/>
              <a:t>. Yolo</a:t>
            </a:r>
            <a:r>
              <a:rPr lang="ko-KR" altLang="en-US" sz="1400" dirty="0"/>
              <a:t>와 비슷하죠</a:t>
            </a:r>
            <a:r>
              <a:rPr lang="en-US" altLang="ko-KR" sz="1400" dirty="0"/>
              <a:t>?) </a:t>
            </a:r>
            <a:br>
              <a:rPr lang="en-US" altLang="ko-KR" sz="1400" dirty="0"/>
            </a:br>
            <a:r>
              <a:rPr lang="en-US" altLang="ko-KR" sz="1400" dirty="0"/>
              <a:t>SSD </a:t>
            </a:r>
            <a:r>
              <a:rPr lang="ko-KR" altLang="en-US" sz="1400" dirty="0"/>
              <a:t>모델은 예측하려는 </a:t>
            </a:r>
            <a:r>
              <a:rPr lang="en-US" altLang="ko-KR" sz="1400" dirty="0"/>
              <a:t>class</a:t>
            </a:r>
            <a:r>
              <a:rPr lang="ko-KR" altLang="en-US" sz="1400" dirty="0"/>
              <a:t>의 수가 </a:t>
            </a:r>
            <a:r>
              <a:rPr lang="en-US" altLang="ko-KR" sz="1400" dirty="0"/>
              <a:t>20</a:t>
            </a:r>
            <a:r>
              <a:rPr lang="ko-KR" altLang="en-US" sz="1400" dirty="0"/>
              <a:t>개이고</a:t>
            </a:r>
            <a:r>
              <a:rPr lang="en-US" altLang="ko-KR" sz="1400" dirty="0"/>
              <a:t>, </a:t>
            </a:r>
            <a:r>
              <a:rPr lang="ko-KR" altLang="en-US" sz="1400" b="1" dirty="0"/>
              <a:t>배경도 </a:t>
            </a:r>
            <a:r>
              <a:rPr lang="en-US" altLang="ko-KR" sz="1400" b="1" dirty="0"/>
              <a:t>class</a:t>
            </a:r>
            <a:r>
              <a:rPr lang="ko-KR" altLang="en-US" sz="1400" b="1" dirty="0"/>
              <a:t>에 포함하기에 </a:t>
            </a:r>
            <a:r>
              <a:rPr lang="en-US" altLang="ko-KR" sz="1400" b="1" dirty="0"/>
              <a:t>c=21</a:t>
            </a:r>
            <a:r>
              <a:rPr lang="ko-KR" altLang="en-US" sz="1400" dirty="0"/>
              <a:t> 입니다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260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318014" y="1221075"/>
            <a:ext cx="5323701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b="1" dirty="0">
                <a:solidFill>
                  <a:srgbClr val="FF0000"/>
                </a:solidFill>
              </a:rPr>
              <a:t>Image Classification &amp; Default Boxes Prediction</a:t>
            </a:r>
            <a:endParaRPr lang="fr-FR" altLang="ko-KR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4" y="1667687"/>
            <a:ext cx="6365711" cy="34105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43" y="5269698"/>
            <a:ext cx="5491978" cy="216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3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379882" y="1406436"/>
            <a:ext cx="4283993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Single Shot Detector (SSD) full model:</a:t>
            </a: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69" y="2087284"/>
            <a:ext cx="3516316" cy="329853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96639" y="1406436"/>
            <a:ext cx="534851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SSD with Feature Pyramid Network (FPN) head:</a:t>
            </a: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557" y="2062360"/>
            <a:ext cx="3506792" cy="334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6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4" name="직사각형 3"/>
          <p:cNvSpPr/>
          <p:nvPr/>
        </p:nvSpPr>
        <p:spPr>
          <a:xfrm>
            <a:off x="533462" y="1387784"/>
            <a:ext cx="7580122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Choosing scales </a:t>
            </a:r>
            <a:r>
              <a:rPr lang="en-US" altLang="ko-KR" b="1" dirty="0" err="1"/>
              <a:t>ansd</a:t>
            </a:r>
            <a:r>
              <a:rPr lang="en-US" altLang="ko-KR" b="1" dirty="0"/>
              <a:t> aspect ratios for default boxes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98" y="2271671"/>
            <a:ext cx="9563929" cy="389415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16644" y="3253172"/>
            <a:ext cx="4065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K</a:t>
            </a:r>
            <a:r>
              <a:rPr lang="ko-KR" altLang="en-US" sz="2400" dirty="0" smtClean="0"/>
              <a:t>는 </a:t>
            </a:r>
            <a:r>
              <a:rPr lang="en-US" altLang="ko-KR" sz="2400" dirty="0" smtClean="0"/>
              <a:t>default bounding box </a:t>
            </a:r>
            <a:r>
              <a:rPr lang="ko-KR" altLang="en-US" sz="2400" dirty="0" err="1" smtClean="0"/>
              <a:t>갯수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6414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318014" y="1221075"/>
            <a:ext cx="5323701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b="1" dirty="0">
                <a:solidFill>
                  <a:srgbClr val="FF0000"/>
                </a:solidFill>
              </a:rPr>
              <a:t>Image Classification &amp; Default Boxes Prediction</a:t>
            </a:r>
            <a:endParaRPr lang="fr-FR" altLang="ko-KR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1865938"/>
            <a:ext cx="8355428" cy="49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2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IOU</a:t>
            </a:r>
            <a:endParaRPr lang="ko-KR" altLang="en-US" sz="28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92" y="1266432"/>
            <a:ext cx="3103703" cy="24208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43" y="4107651"/>
            <a:ext cx="8593857" cy="265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0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53" y="1165623"/>
            <a:ext cx="6094324" cy="22670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8074" y="336421"/>
            <a:ext cx="1418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Pyramid</a:t>
            </a:r>
            <a:endParaRPr lang="ko-KR" altLang="en-US" sz="2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94" y="3573337"/>
            <a:ext cx="7079649" cy="302214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91179" y="6827732"/>
            <a:ext cx="90876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</a:rPr>
              <a:t>Object detection </a:t>
            </a:r>
            <a:r>
              <a:rPr lang="ko-KR" altLang="en-US" sz="1600">
                <a:solidFill>
                  <a:srgbClr val="000000"/>
                </a:solidFill>
              </a:rPr>
              <a:t>모델은 피라미드의 각 </a:t>
            </a:r>
            <a:r>
              <a:rPr lang="en-US" altLang="ko-KR" sz="1600" dirty="0">
                <a:solidFill>
                  <a:srgbClr val="000000"/>
                </a:solidFill>
              </a:rPr>
              <a:t>level</a:t>
            </a:r>
            <a:r>
              <a:rPr lang="ko-KR" altLang="en-US" sz="1600">
                <a:solidFill>
                  <a:srgbClr val="000000"/>
                </a:solidFill>
              </a:rPr>
              <a:t>의 </a:t>
            </a:r>
            <a:r>
              <a:rPr lang="en-US" altLang="ko-KR" sz="1600" dirty="0">
                <a:solidFill>
                  <a:srgbClr val="000000"/>
                </a:solidFill>
              </a:rPr>
              <a:t>feature map</a:t>
            </a:r>
            <a:r>
              <a:rPr lang="ko-KR" altLang="en-US" sz="1600">
                <a:solidFill>
                  <a:srgbClr val="000000"/>
                </a:solidFill>
              </a:rPr>
              <a:t>을 </a:t>
            </a:r>
            <a:r>
              <a:rPr lang="ko-KR" altLang="en-US" sz="1600" b="1">
                <a:solidFill>
                  <a:srgbClr val="000000"/>
                </a:solidFill>
              </a:rPr>
              <a:t>일부 혹은 전부</a:t>
            </a:r>
            <a:r>
              <a:rPr lang="ko-KR" altLang="en-US" sz="1600">
                <a:solidFill>
                  <a:srgbClr val="000000"/>
                </a:solidFill>
              </a:rPr>
              <a:t> 사용하여 예측을 수행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28629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659497" y="1356768"/>
            <a:ext cx="2116990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Training objective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57" y="1934936"/>
            <a:ext cx="6307703" cy="18480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116" y="4416958"/>
            <a:ext cx="6527112" cy="30882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93" y="3783014"/>
            <a:ext cx="2578832" cy="1938696"/>
          </a:xfrm>
          <a:prstGeom prst="rect">
            <a:avLst/>
          </a:prstGeom>
        </p:spPr>
      </p:pic>
      <p:cxnSp>
        <p:nvCxnSpPr>
          <p:cNvPr id="9" name="구부러진 연결선 8"/>
          <p:cNvCxnSpPr/>
          <p:nvPr/>
        </p:nvCxnSpPr>
        <p:spPr>
          <a:xfrm rot="10800000" flipV="1">
            <a:off x="5894832" y="4559806"/>
            <a:ext cx="2359152" cy="304801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8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659497" y="1356768"/>
            <a:ext cx="2116990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Training objective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11936" y="1998421"/>
            <a:ext cx="86424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 err="1"/>
              <a:t>x^p_ij</a:t>
            </a:r>
            <a:r>
              <a:rPr lang="en-US" altLang="ko-KR" sz="1800" dirty="0"/>
              <a:t> = {1,0} </a:t>
            </a:r>
            <a:r>
              <a:rPr lang="en-US" altLang="ko-KR" sz="1800" dirty="0" err="1"/>
              <a:t>i</a:t>
            </a:r>
            <a:r>
              <a:rPr lang="ko-KR" altLang="en-US" sz="1800" dirty="0"/>
              <a:t>번째 </a:t>
            </a:r>
            <a:r>
              <a:rPr lang="en-US" altLang="ko-KR" sz="1800" dirty="0"/>
              <a:t>default box</a:t>
            </a:r>
            <a:r>
              <a:rPr lang="ko-KR" altLang="en-US" sz="1800" dirty="0"/>
              <a:t>와 </a:t>
            </a:r>
            <a:r>
              <a:rPr lang="en-US" altLang="ko-KR" sz="1800" dirty="0"/>
              <a:t>j</a:t>
            </a:r>
            <a:r>
              <a:rPr lang="ko-KR" altLang="en-US" sz="1800" dirty="0"/>
              <a:t>번째 </a:t>
            </a:r>
            <a:r>
              <a:rPr lang="en-US" altLang="ko-KR" sz="1800" dirty="0"/>
              <a:t>ground truth </a:t>
            </a:r>
            <a:r>
              <a:rPr lang="ko-KR" altLang="en-US" sz="1800" dirty="0"/>
              <a:t>박스의 </a:t>
            </a:r>
            <a:r>
              <a:rPr lang="en-US" altLang="ko-KR" sz="1800" dirty="0"/>
              <a:t>category p</a:t>
            </a:r>
            <a:r>
              <a:rPr lang="ko-KR" altLang="en-US" sz="1800" dirty="0"/>
              <a:t>에 물체 인식 지표</a:t>
            </a:r>
            <a:r>
              <a:rPr lang="en-US" altLang="ko-KR" sz="1800" dirty="0"/>
              <a:t>. p</a:t>
            </a:r>
            <a:r>
              <a:rPr lang="ko-KR" altLang="en-US" sz="1800" dirty="0"/>
              <a:t>라는 물체의 </a:t>
            </a:r>
            <a:r>
              <a:rPr lang="en-US" altLang="ko-KR" sz="1800" dirty="0"/>
              <a:t>j</a:t>
            </a:r>
            <a:r>
              <a:rPr lang="ko-KR" altLang="en-US" sz="1800" dirty="0"/>
              <a:t>번째 </a:t>
            </a:r>
            <a:r>
              <a:rPr lang="en-US" altLang="ko-KR" sz="1800" dirty="0"/>
              <a:t>ground truth</a:t>
            </a:r>
            <a:r>
              <a:rPr lang="ko-KR" altLang="en-US" sz="1800" dirty="0"/>
              <a:t>와 </a:t>
            </a:r>
            <a:r>
              <a:rPr lang="en-US" altLang="ko-KR" sz="1800" dirty="0" err="1"/>
              <a:t>i</a:t>
            </a:r>
            <a:r>
              <a:rPr lang="ko-KR" altLang="en-US" sz="1800" dirty="0"/>
              <a:t>번째 </a:t>
            </a:r>
            <a:r>
              <a:rPr lang="en-US" altLang="ko-KR" sz="1800" dirty="0"/>
              <a:t>default box </a:t>
            </a:r>
            <a:r>
              <a:rPr lang="ko-KR" altLang="en-US" sz="1800" dirty="0"/>
              <a:t>간의 </a:t>
            </a:r>
            <a:r>
              <a:rPr lang="en-US" altLang="ko-KR" sz="1800" dirty="0"/>
              <a:t>IOU </a:t>
            </a:r>
            <a:r>
              <a:rPr lang="ko-KR" altLang="en-US" sz="1800" dirty="0"/>
              <a:t>가 </a:t>
            </a:r>
            <a:r>
              <a:rPr lang="en-US" altLang="ko-KR" sz="1800" dirty="0"/>
              <a:t>0.5 </a:t>
            </a:r>
            <a:r>
              <a:rPr lang="ko-KR" altLang="en-US" sz="1800" dirty="0"/>
              <a:t>이상이면 </a:t>
            </a:r>
            <a:r>
              <a:rPr lang="en-US" altLang="ko-KR" sz="1800" dirty="0"/>
              <a:t>1 </a:t>
            </a:r>
            <a:r>
              <a:rPr lang="ko-KR" altLang="en-US" sz="1800" dirty="0"/>
              <a:t>아니면 </a:t>
            </a:r>
            <a:r>
              <a:rPr lang="en-US" altLang="ko-KR" sz="1800" dirty="0"/>
              <a:t>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N </a:t>
            </a:r>
            <a:r>
              <a:rPr lang="ko-KR" altLang="en-US" sz="1800" dirty="0"/>
              <a:t>은 </a:t>
            </a:r>
            <a:r>
              <a:rPr lang="en-US" altLang="ko-KR" sz="1800" dirty="0"/>
              <a:t># of matched default boxes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l </a:t>
            </a:r>
            <a:r>
              <a:rPr lang="ko-KR" altLang="en-US" sz="1800" dirty="0"/>
              <a:t>은 </a:t>
            </a:r>
            <a:r>
              <a:rPr lang="en-US" altLang="ko-KR" sz="1800" dirty="0"/>
              <a:t>predicted box (</a:t>
            </a:r>
            <a:r>
              <a:rPr lang="ko-KR" altLang="en-US" sz="1800" dirty="0"/>
              <a:t>예측된 상자</a:t>
            </a:r>
            <a:r>
              <a:rPr lang="en-US" altLang="ko-KR" sz="18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g </a:t>
            </a:r>
            <a:r>
              <a:rPr lang="ko-KR" altLang="en-US" sz="1800" dirty="0"/>
              <a:t>는 </a:t>
            </a:r>
            <a:r>
              <a:rPr lang="en-US" altLang="ko-KR" sz="1800" dirty="0"/>
              <a:t>ground truth 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d </a:t>
            </a:r>
            <a:r>
              <a:rPr lang="ko-KR" altLang="en-US" sz="1800" dirty="0"/>
              <a:t>는 </a:t>
            </a:r>
            <a:r>
              <a:rPr lang="en-US" altLang="ko-KR" sz="1800" dirty="0"/>
              <a:t>default box.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cx, cy</a:t>
            </a:r>
            <a:r>
              <a:rPr lang="ko-KR" altLang="en-US" sz="1800" dirty="0"/>
              <a:t>는 그 박스의 </a:t>
            </a:r>
            <a:r>
              <a:rPr lang="en-US" altLang="ko-KR" sz="1800" dirty="0"/>
              <a:t>x, y</a:t>
            </a:r>
            <a:r>
              <a:rPr lang="ko-KR" altLang="en-US" sz="1800" dirty="0"/>
              <a:t>좌표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w, h</a:t>
            </a:r>
            <a:r>
              <a:rPr lang="ko-KR" altLang="en-US" sz="1800" dirty="0"/>
              <a:t>는 그 박스의 </a:t>
            </a:r>
            <a:r>
              <a:rPr lang="en-US" altLang="ko-KR" sz="1800" dirty="0"/>
              <a:t>width, </a:t>
            </a:r>
            <a:r>
              <a:rPr lang="en-US" altLang="ko-KR" sz="1800" dirty="0" err="1"/>
              <a:t>heigth</a:t>
            </a:r>
            <a:endParaRPr lang="en-US" altLang="ko-KR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/>
              <a:t>알파는 </a:t>
            </a:r>
            <a:r>
              <a:rPr lang="en-US" altLang="ko-KR" sz="1800" dirty="0"/>
              <a:t>1 (</a:t>
            </a:r>
            <a:r>
              <a:rPr lang="ko-KR" altLang="en-US" sz="1800" dirty="0"/>
              <a:t>교차 </a:t>
            </a:r>
            <a:r>
              <a:rPr lang="ko-KR" altLang="en-US" sz="1800" dirty="0" err="1"/>
              <a:t>검증으로부터</a:t>
            </a:r>
            <a:r>
              <a:rPr lang="ko-KR" altLang="en-US" sz="1800" dirty="0"/>
              <a:t> 얻어진</a:t>
            </a:r>
            <a:r>
              <a:rPr lang="en-US" altLang="ko-KR" sz="18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loss </a:t>
            </a:r>
            <a:r>
              <a:rPr lang="en-US" altLang="ko-KR" sz="1800" dirty="0" err="1"/>
              <a:t>fucntion</a:t>
            </a:r>
            <a:r>
              <a:rPr lang="en-US" altLang="ko-KR" sz="1800" dirty="0"/>
              <a:t> </a:t>
            </a:r>
            <a:r>
              <a:rPr lang="ko-KR" altLang="en-US" sz="1800" dirty="0"/>
              <a:t>은 크게 </a:t>
            </a:r>
            <a:r>
              <a:rPr lang="en-US" altLang="ko-KR" sz="1800" dirty="0"/>
              <a:t>2</a:t>
            </a:r>
            <a:r>
              <a:rPr lang="ko-KR" altLang="en-US" sz="1800" dirty="0"/>
              <a:t>부분</a:t>
            </a:r>
            <a:r>
              <a:rPr lang="en-US" altLang="ko-KR" sz="1800" dirty="0"/>
              <a:t>, </a:t>
            </a:r>
            <a:r>
              <a:rPr lang="ko-KR" altLang="en-US" sz="1800" dirty="0"/>
              <a:t>클래스 점수에 대한 </a:t>
            </a:r>
            <a:r>
              <a:rPr lang="en-US" altLang="ko-KR" sz="1800" dirty="0"/>
              <a:t>loss</a:t>
            </a:r>
            <a:r>
              <a:rPr lang="ko-KR" altLang="en-US" sz="1800" dirty="0"/>
              <a:t>와 </a:t>
            </a:r>
            <a:r>
              <a:rPr lang="ko-KR" altLang="en-US" sz="1800" dirty="0" err="1"/>
              <a:t>바운딩</a:t>
            </a:r>
            <a:r>
              <a:rPr lang="ko-KR" altLang="en-US" sz="1800" dirty="0"/>
              <a:t> 박스의 </a:t>
            </a:r>
            <a:r>
              <a:rPr lang="en-US" altLang="ko-KR" sz="1800" dirty="0"/>
              <a:t>offset</a:t>
            </a:r>
            <a:r>
              <a:rPr lang="ko-KR" altLang="en-US" sz="1800" dirty="0"/>
              <a:t>에 대한 </a:t>
            </a:r>
            <a:r>
              <a:rPr lang="en-US" altLang="ko-KR" sz="1800" dirty="0"/>
              <a:t>loss</a:t>
            </a:r>
            <a:r>
              <a:rPr lang="ko-KR" altLang="en-US" sz="1800" dirty="0"/>
              <a:t>로 나뉜다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186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00" y="1253453"/>
            <a:ext cx="8443692" cy="33226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52359" y="4704881"/>
            <a:ext cx="78830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우리가 </a:t>
            </a:r>
            <a:r>
              <a:rPr lang="ko-KR" altLang="en-US" sz="1600" dirty="0" err="1"/>
              <a:t>예측해야할</a:t>
            </a:r>
            <a:r>
              <a:rPr lang="ko-KR" altLang="en-US" sz="1600" dirty="0"/>
              <a:t> </a:t>
            </a:r>
            <a:r>
              <a:rPr lang="en-US" altLang="ko-KR" sz="1600" dirty="0"/>
              <a:t>predicted box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l^m_i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cx,cy,w,h</a:t>
            </a:r>
            <a:r>
              <a:rPr lang="en-US" altLang="ko-KR" sz="1600" dirty="0"/>
              <a:t>)</a:t>
            </a:r>
            <a:r>
              <a:rPr lang="ko-KR" altLang="en-US" sz="1600" dirty="0"/>
              <a:t>값들은 특이한 </a:t>
            </a:r>
            <a:r>
              <a:rPr lang="en-US" altLang="ko-KR" sz="1600" dirty="0"/>
              <a:t>g</a:t>
            </a:r>
            <a:r>
              <a:rPr lang="ko-KR" altLang="en-US" sz="1600" dirty="0" err="1"/>
              <a:t>햇</a:t>
            </a:r>
            <a:r>
              <a:rPr lang="ko-KR" altLang="en-US" sz="1600" dirty="0"/>
              <a:t> 값들을 예측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이때 </a:t>
            </a:r>
            <a:r>
              <a:rPr lang="en-US" altLang="ko-KR" sz="1600" dirty="0"/>
              <a:t>g</a:t>
            </a:r>
            <a:r>
              <a:rPr lang="ko-KR" altLang="en-US" sz="1600" dirty="0" err="1"/>
              <a:t>햇의</a:t>
            </a:r>
            <a:r>
              <a:rPr lang="ko-KR" altLang="en-US" sz="1600" dirty="0"/>
              <a:t> </a:t>
            </a:r>
            <a:r>
              <a:rPr lang="en-US" altLang="ko-KR" sz="1600" dirty="0" err="1"/>
              <a:t>cx,cy</a:t>
            </a:r>
            <a:r>
              <a:rPr lang="ko-KR" altLang="en-US" sz="1600" dirty="0"/>
              <a:t>는 </a:t>
            </a:r>
            <a:r>
              <a:rPr lang="en-US" altLang="ko-KR" sz="1600" dirty="0"/>
              <a:t>default box</a:t>
            </a:r>
            <a:r>
              <a:rPr lang="ko-KR" altLang="en-US" sz="1600" dirty="0"/>
              <a:t>의 </a:t>
            </a:r>
            <a:r>
              <a:rPr lang="en-US" altLang="ko-KR" sz="1600" dirty="0"/>
              <a:t>cx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w,h</a:t>
            </a:r>
            <a:r>
              <a:rPr lang="ko-KR" altLang="en-US" sz="1600" dirty="0"/>
              <a:t>로 </a:t>
            </a:r>
            <a:r>
              <a:rPr lang="en-US" altLang="ko-KR" sz="1600" dirty="0"/>
              <a:t>normalize(?)</a:t>
            </a:r>
            <a:r>
              <a:rPr lang="ko-KR" altLang="en-US" sz="1600" dirty="0"/>
              <a:t>된 것을 볼 수 있다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이미 </a:t>
            </a:r>
            <a:r>
              <a:rPr lang="en-US" altLang="ko-KR" sz="1600" dirty="0"/>
              <a:t>IOU</a:t>
            </a:r>
            <a:r>
              <a:rPr lang="ko-KR" altLang="en-US" sz="1600" dirty="0"/>
              <a:t>가 </a:t>
            </a:r>
            <a:r>
              <a:rPr lang="en-US" altLang="ko-KR" sz="1600" dirty="0"/>
              <a:t>0.5 </a:t>
            </a:r>
            <a:r>
              <a:rPr lang="ko-KR" altLang="en-US" sz="1600" dirty="0"/>
              <a:t>이상만 된 것 부분에서 고려하므로</a:t>
            </a:r>
            <a:r>
              <a:rPr lang="en-US" altLang="ko-KR" sz="1600" dirty="0"/>
              <a:t>, </a:t>
            </a:r>
            <a:r>
              <a:rPr lang="ko-KR" altLang="en-US" sz="1600" dirty="0"/>
              <a:t>상대적으로 크지 않은 값들을 </a:t>
            </a:r>
            <a:r>
              <a:rPr lang="ko-KR" altLang="en-US" sz="1600" dirty="0" err="1"/>
              <a:t>예측해야하고</a:t>
            </a:r>
            <a:r>
              <a:rPr lang="ko-KR" altLang="en-US" sz="1600" dirty="0"/>
              <a:t> 더불어 이미 </a:t>
            </a:r>
            <a:r>
              <a:rPr lang="en-US" altLang="ko-KR" sz="1600" dirty="0"/>
              <a:t>0.5 </a:t>
            </a:r>
            <a:r>
              <a:rPr lang="ko-KR" altLang="en-US" sz="1600" dirty="0"/>
              <a:t>이상 고려된 부분에서 출발하므로 비교적 빨리 수렴할 수 있을 것 같다</a:t>
            </a:r>
            <a:r>
              <a:rPr lang="en-US" altLang="ko-KR" sz="1600" dirty="0"/>
              <a:t>.(</a:t>
            </a:r>
            <a:r>
              <a:rPr lang="ko-KR" altLang="en-US" sz="1600" dirty="0"/>
              <a:t>이 부분은 주관적인 판단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초기값은 </a:t>
            </a:r>
            <a:r>
              <a:rPr lang="en-US" altLang="ko-KR" sz="1600" dirty="0"/>
              <a:t>default box</a:t>
            </a:r>
            <a:r>
              <a:rPr lang="ko-KR" altLang="en-US" sz="1600" dirty="0"/>
              <a:t>에서 시작하지 않을까 싶음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/>
              <a:t>g</a:t>
            </a:r>
            <a:r>
              <a:rPr lang="ko-KR" altLang="en-US" sz="1600" dirty="0" err="1"/>
              <a:t>햇의</a:t>
            </a:r>
            <a:r>
              <a:rPr lang="ko-KR" altLang="en-US" sz="1600" dirty="0"/>
              <a:t> </a:t>
            </a:r>
            <a:r>
              <a:rPr lang="en-US" altLang="ko-KR" sz="1600" dirty="0"/>
              <a:t>w, h</a:t>
            </a:r>
            <a:r>
              <a:rPr lang="ko-KR" altLang="en-US" sz="1600" dirty="0"/>
              <a:t>도 마찬가지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예측된 </a:t>
            </a:r>
            <a:r>
              <a:rPr lang="en-US" altLang="ko-KR" sz="1600" dirty="0"/>
              <a:t>l </a:t>
            </a:r>
            <a:r>
              <a:rPr lang="ko-KR" altLang="en-US" sz="1600" dirty="0"/>
              <a:t>값들을 </a:t>
            </a:r>
            <a:r>
              <a:rPr lang="en-US" altLang="ko-KR" sz="1600" dirty="0"/>
              <a:t>box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표현할때</a:t>
            </a:r>
            <a:r>
              <a:rPr lang="en-US" altLang="ko-KR" sz="1600" dirty="0"/>
              <a:t>(</a:t>
            </a:r>
            <a:r>
              <a:rPr lang="ko-KR" altLang="en-US" sz="1600" dirty="0"/>
              <a:t>마지막 </a:t>
            </a:r>
            <a:r>
              <a:rPr lang="en-US" altLang="ko-KR" sz="1600" dirty="0"/>
              <a:t>Test Output) </a:t>
            </a:r>
            <a:r>
              <a:rPr lang="ko-KR" altLang="en-US" sz="1600" dirty="0"/>
              <a:t>역시 </a:t>
            </a:r>
            <a:r>
              <a:rPr lang="en-US" altLang="ko-KR" sz="1600" dirty="0"/>
              <a:t>default box</a:t>
            </a:r>
            <a:r>
              <a:rPr lang="ko-KR" altLang="en-US" sz="1600" dirty="0"/>
              <a:t>의 </a:t>
            </a:r>
            <a:r>
              <a:rPr lang="en-US" altLang="ko-KR" sz="1600" dirty="0"/>
              <a:t>offset </a:t>
            </a:r>
            <a:r>
              <a:rPr lang="ko-KR" altLang="en-US" sz="1600" dirty="0"/>
              <a:t>정보가 필요함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570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알고리즘</a:t>
            </a:r>
            <a:endParaRPr lang="ko-KR" altLang="en-US" sz="2800" b="1" dirty="0"/>
          </a:p>
        </p:txBody>
      </p:sp>
      <p:sp>
        <p:nvSpPr>
          <p:cNvPr id="4" name="직사각형 3"/>
          <p:cNvSpPr/>
          <p:nvPr/>
        </p:nvSpPr>
        <p:spPr>
          <a:xfrm>
            <a:off x="1260919" y="3778289"/>
            <a:ext cx="78830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positive(</a:t>
            </a:r>
            <a:r>
              <a:rPr lang="ko-KR" altLang="en-US" sz="1800" dirty="0"/>
              <a:t>매칭 된</a:t>
            </a:r>
            <a:r>
              <a:rPr lang="en-US" altLang="ko-KR" sz="1800" dirty="0"/>
              <a:t>) class</a:t>
            </a:r>
            <a:r>
              <a:rPr lang="ko-KR" altLang="en-US" sz="1800" dirty="0"/>
              <a:t>에 대해서는 </a:t>
            </a:r>
            <a:r>
              <a:rPr lang="en-US" altLang="ko-KR" sz="1800" dirty="0" err="1"/>
              <a:t>softmax</a:t>
            </a:r>
            <a:endParaRPr lang="en-US" altLang="ko-KR" sz="1800" dirty="0"/>
          </a:p>
          <a:p>
            <a:r>
              <a:rPr lang="en-US" altLang="ko-KR" sz="1800" dirty="0"/>
              <a:t>negative(</a:t>
            </a:r>
            <a:r>
              <a:rPr lang="ko-KR" altLang="en-US" sz="1800" dirty="0"/>
              <a:t>매칭 되지 않은</a:t>
            </a:r>
            <a:r>
              <a:rPr lang="en-US" altLang="ko-KR" sz="1800" dirty="0"/>
              <a:t>, </a:t>
            </a:r>
            <a:r>
              <a:rPr lang="ko-KR" altLang="en-US" sz="1800" dirty="0"/>
              <a:t>배경</a:t>
            </a:r>
            <a:r>
              <a:rPr lang="en-US" altLang="ko-KR" sz="1800" dirty="0"/>
              <a:t>) class</a:t>
            </a:r>
            <a:r>
              <a:rPr lang="ko-KR" altLang="en-US" sz="1800" dirty="0" err="1"/>
              <a:t>를예측하는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값으</a:t>
            </a:r>
            <a:r>
              <a:rPr lang="ko-KR" altLang="en-US" sz="1800" dirty="0"/>
              <a:t> </a:t>
            </a:r>
            <a:r>
              <a:rPr lang="en-US" altLang="ko-KR" sz="1800" dirty="0"/>
              <a:t>c</a:t>
            </a:r>
            <a:r>
              <a:rPr lang="ko-KR" altLang="en-US" sz="1800" dirty="0" err="1"/>
              <a:t>햇</a:t>
            </a:r>
            <a:r>
              <a:rPr lang="en-US" altLang="ko-KR" sz="1800" dirty="0"/>
              <a:t>^0_i </a:t>
            </a:r>
            <a:r>
              <a:rPr lang="ko-KR" altLang="en-US" sz="1800" dirty="0"/>
              <a:t>값이고 별다른 언급은 없지만 </a:t>
            </a:r>
            <a:r>
              <a:rPr lang="en-US" altLang="ko-KR" sz="1800" dirty="0"/>
              <a:t>background</a:t>
            </a:r>
            <a:r>
              <a:rPr lang="ko-KR" altLang="en-US" sz="1800" dirty="0"/>
              <a:t>이면 </a:t>
            </a:r>
            <a:r>
              <a:rPr lang="en-US" altLang="ko-KR" sz="1800" dirty="0"/>
              <a:t>1, </a:t>
            </a:r>
            <a:r>
              <a:rPr lang="ko-KR" altLang="en-US" sz="1800" dirty="0"/>
              <a:t>아니면 </a:t>
            </a:r>
            <a:r>
              <a:rPr lang="en-US" altLang="ko-KR" sz="1800" dirty="0"/>
              <a:t>0</a:t>
            </a:r>
            <a:r>
              <a:rPr lang="ko-KR" altLang="en-US" sz="1800" dirty="0"/>
              <a:t>의 값을 가져야함</a:t>
            </a:r>
          </a:p>
          <a:p>
            <a:r>
              <a:rPr lang="ko-KR" altLang="en-US" sz="1800" dirty="0"/>
              <a:t>최종적인 </a:t>
            </a:r>
            <a:r>
              <a:rPr lang="en-US" altLang="ko-KR" sz="1800" dirty="0"/>
              <a:t>predicted class scores</a:t>
            </a:r>
            <a:r>
              <a:rPr lang="ko-KR" altLang="en-US" sz="1800" dirty="0"/>
              <a:t>는 우리가 예측할 </a:t>
            </a:r>
            <a:r>
              <a:rPr lang="en-US" altLang="ko-KR" sz="1800" dirty="0"/>
              <a:t>class + </a:t>
            </a:r>
            <a:r>
              <a:rPr lang="ko-KR" altLang="en-US" sz="1800" dirty="0"/>
              <a:t>배경 </a:t>
            </a:r>
            <a:r>
              <a:rPr lang="en-US" altLang="ko-KR" sz="1800" dirty="0"/>
              <a:t>class 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나타내는지표</a:t>
            </a:r>
            <a:endParaRPr lang="ko-KR" altLang="en-US" sz="1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0" y="1874778"/>
            <a:ext cx="9602032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7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290411"/>
              </p:ext>
            </p:extLst>
          </p:nvPr>
        </p:nvGraphicFramePr>
        <p:xfrm>
          <a:off x="2750821" y="1697249"/>
          <a:ext cx="5716722" cy="5115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5574">
                  <a:extLst>
                    <a:ext uri="{9D8B030D-6E8A-4147-A177-3AD203B41FA5}">
                      <a16:colId xmlns:a16="http://schemas.microsoft.com/office/drawing/2014/main" val="1646274550"/>
                    </a:ext>
                  </a:extLst>
                </a:gridCol>
                <a:gridCol w="1905574">
                  <a:extLst>
                    <a:ext uri="{9D8B030D-6E8A-4147-A177-3AD203B41FA5}">
                      <a16:colId xmlns:a16="http://schemas.microsoft.com/office/drawing/2014/main" val="1945052331"/>
                    </a:ext>
                  </a:extLst>
                </a:gridCol>
                <a:gridCol w="1905574">
                  <a:extLst>
                    <a:ext uri="{9D8B030D-6E8A-4147-A177-3AD203B41FA5}">
                      <a16:colId xmlns:a16="http://schemas.microsoft.com/office/drawing/2014/main" val="599191861"/>
                    </a:ext>
                  </a:extLst>
                </a:gridCol>
              </a:tblGrid>
              <a:tr h="1705010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8012" marR="88012" marT="44006" marB="44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88012" marR="88012" marT="44006" marB="44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8012" marR="88012" marT="44006" marB="44006"/>
                </a:tc>
                <a:extLst>
                  <a:ext uri="{0D108BD9-81ED-4DB2-BD59-A6C34878D82A}">
                    <a16:rowId xmlns:a16="http://schemas.microsoft.com/office/drawing/2014/main" val="4025659916"/>
                  </a:ext>
                </a:extLst>
              </a:tr>
              <a:tr h="170501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88012" marR="88012" marT="44006" marB="44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8012" marR="88012" marT="44006" marB="44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88012" marR="88012" marT="44006" marB="44006"/>
                </a:tc>
                <a:extLst>
                  <a:ext uri="{0D108BD9-81ED-4DB2-BD59-A6C34878D82A}">
                    <a16:rowId xmlns:a16="http://schemas.microsoft.com/office/drawing/2014/main" val="41273468"/>
                  </a:ext>
                </a:extLst>
              </a:tr>
              <a:tr h="1705010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8012" marR="88012" marT="44006" marB="44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88012" marR="88012" marT="44006" marB="440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8012" marR="88012" marT="44006" marB="44006"/>
                </a:tc>
                <a:extLst>
                  <a:ext uri="{0D108BD9-81ED-4DB2-BD59-A6C34878D82A}">
                    <a16:rowId xmlns:a16="http://schemas.microsoft.com/office/drawing/2014/main" val="350131511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8074" y="336421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SSD </a:t>
            </a:r>
            <a:r>
              <a:rPr lang="ko-KR" altLang="en-US" sz="2800" b="1" dirty="0" smtClean="0"/>
              <a:t>의 문제점 </a:t>
            </a:r>
            <a:r>
              <a:rPr lang="en-US" altLang="ko-KR" sz="2800" b="1" dirty="0" smtClean="0"/>
              <a:t>: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Small Object</a:t>
            </a:r>
            <a:endParaRPr lang="ko-KR" altLang="en-US" sz="2800" b="1" dirty="0"/>
          </a:p>
        </p:txBody>
      </p:sp>
      <p:pic>
        <p:nvPicPr>
          <p:cNvPr id="5" name="그림 4" descr="&lt;strong&gt;토끼&lt;/strong&gt; 일러스트레이션 | 무료 일러스트 소재 KuKuKeKe(쿠쿠케케)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360" y="3829949"/>
            <a:ext cx="883920" cy="8839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8074" y="4625340"/>
            <a:ext cx="1257300" cy="1257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41974" y="5074920"/>
            <a:ext cx="1257300" cy="1257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29540" y="4328160"/>
            <a:ext cx="2209800" cy="15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0889" y="2468880"/>
            <a:ext cx="1257300" cy="12573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84789" y="2918460"/>
            <a:ext cx="1257300" cy="12573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4789" y="2918460"/>
            <a:ext cx="546831" cy="8077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pic>
        <p:nvPicPr>
          <p:cNvPr id="16" name="그림 15" descr="&lt;strong&gt;토끼&lt;/strong&gt; 일러스트레이션 | 무료 일러스트 소재 KuKuKeKe(쿠쿠케케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062" y="2410609"/>
            <a:ext cx="3665514" cy="366551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645959" y="3381935"/>
            <a:ext cx="1909482" cy="174139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1419" y="2735244"/>
            <a:ext cx="3148628" cy="3040267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193676" y="3671047"/>
            <a:ext cx="4766983" cy="119006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23732" y="2037229"/>
            <a:ext cx="1297849" cy="44644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8937" y="1662773"/>
            <a:ext cx="78418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IOU =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5265565" y="3926541"/>
            <a:ext cx="711653" cy="698799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46137" y="2827692"/>
            <a:ext cx="2676939" cy="2840243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70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8077" y="336421"/>
            <a:ext cx="509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FPN (</a:t>
            </a:r>
            <a:r>
              <a:rPr lang="en-US" altLang="ko-KR" sz="2800" b="1" dirty="0"/>
              <a:t>Feature Pyramid </a:t>
            </a:r>
            <a:r>
              <a:rPr lang="en-US" altLang="ko-KR" sz="2800" b="1" dirty="0" smtClean="0"/>
              <a:t>Network)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9" y="1924786"/>
            <a:ext cx="5695950" cy="5486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2259" y="1357526"/>
            <a:ext cx="236949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</a:rPr>
              <a:t>Bottom-up pathway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17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8077" y="336421"/>
            <a:ext cx="509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FPN (</a:t>
            </a:r>
            <a:r>
              <a:rPr lang="en-US" altLang="ko-KR" sz="2800" b="1" dirty="0"/>
              <a:t>Feature Pyramid </a:t>
            </a:r>
            <a:r>
              <a:rPr lang="en-US" altLang="ko-KR" sz="2800" b="1" dirty="0" smtClean="0"/>
              <a:t>Network)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462565" y="1283163"/>
            <a:ext cx="4923207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Top-down pathway and Lateral connections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2" y="2114939"/>
            <a:ext cx="3790476" cy="21047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35" y="4728417"/>
            <a:ext cx="860107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0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8077" y="336421"/>
            <a:ext cx="509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FPN (</a:t>
            </a:r>
            <a:r>
              <a:rPr lang="en-US" altLang="ko-KR" sz="2800" b="1" dirty="0"/>
              <a:t>Feature Pyramid </a:t>
            </a:r>
            <a:r>
              <a:rPr lang="en-US" altLang="ko-KR" sz="2800" b="1" dirty="0" smtClean="0"/>
              <a:t>Network)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34" y="1501149"/>
            <a:ext cx="7717712" cy="539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2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8077" y="336421"/>
            <a:ext cx="509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FPN (</a:t>
            </a:r>
            <a:r>
              <a:rPr lang="en-US" altLang="ko-KR" sz="2800" b="1" dirty="0"/>
              <a:t>Feature Pyramid </a:t>
            </a:r>
            <a:r>
              <a:rPr lang="en-US" altLang="ko-KR" sz="2800" b="1" dirty="0" smtClean="0"/>
              <a:t>Network)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462565" y="1283163"/>
            <a:ext cx="259115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FPN</a:t>
            </a:r>
            <a:r>
              <a:rPr lang="ko-KR" altLang="en-US"/>
              <a:t>의 </a:t>
            </a:r>
            <a:r>
              <a:rPr lang="en-US" altLang="ko-KR" dirty="0"/>
              <a:t>Output feature 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17" y="1840731"/>
            <a:ext cx="6006112" cy="24885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74393" y="4789762"/>
            <a:ext cx="8317148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Detection task </a:t>
            </a:r>
            <a:r>
              <a:rPr lang="ko-KR" altLang="en-US">
                <a:solidFill>
                  <a:srgbClr val="000000"/>
                </a:solidFill>
              </a:rPr>
              <a:t>시 </a:t>
            </a:r>
            <a:r>
              <a:rPr lang="ko-KR" altLang="en-US" b="1">
                <a:solidFill>
                  <a:srgbClr val="000000"/>
                </a:solidFill>
              </a:rPr>
              <a:t>고해상도 </a:t>
            </a:r>
            <a:r>
              <a:rPr lang="en-US" altLang="ko-KR" b="1" dirty="0">
                <a:solidFill>
                  <a:srgbClr val="000000"/>
                </a:solidFill>
              </a:rPr>
              <a:t>feature map</a:t>
            </a:r>
            <a:r>
              <a:rPr lang="ko-KR" altLang="en-US" b="1">
                <a:solidFill>
                  <a:srgbClr val="000000"/>
                </a:solidFill>
              </a:rPr>
              <a:t>은 </a:t>
            </a:r>
            <a:r>
              <a:rPr lang="en-US" altLang="ko-KR" b="1" dirty="0">
                <a:solidFill>
                  <a:srgbClr val="000000"/>
                </a:solidFill>
              </a:rPr>
              <a:t>low-level feature</a:t>
            </a:r>
            <a:r>
              <a:rPr lang="ko-KR" altLang="en-US" b="1">
                <a:solidFill>
                  <a:srgbClr val="000000"/>
                </a:solidFill>
              </a:rPr>
              <a:t>를 가지지만 객체의 위치에 대한 정보를 상대적으로 정확하게 보존</a:t>
            </a:r>
            <a:r>
              <a:rPr lang="ko-KR" altLang="en-US">
                <a:solidFill>
                  <a:srgbClr val="000000"/>
                </a:solidFill>
              </a:rPr>
              <a:t>하고 있습니다</a:t>
            </a:r>
            <a:r>
              <a:rPr lang="en-US" altLang="ko-KR" dirty="0">
                <a:solidFill>
                  <a:srgbClr val="000000"/>
                </a:solidFill>
              </a:rPr>
              <a:t>. </a:t>
            </a:r>
            <a:r>
              <a:rPr lang="ko-KR" altLang="en-US">
                <a:solidFill>
                  <a:srgbClr val="000000"/>
                </a:solidFill>
              </a:rPr>
              <a:t>이는 저해상도 </a:t>
            </a:r>
            <a:r>
              <a:rPr lang="en-US" altLang="ko-KR" dirty="0">
                <a:solidFill>
                  <a:srgbClr val="000000"/>
                </a:solidFill>
              </a:rPr>
              <a:t>feature map</a:t>
            </a:r>
            <a:r>
              <a:rPr lang="ko-KR" altLang="en-US">
                <a:solidFill>
                  <a:srgbClr val="000000"/>
                </a:solidFill>
              </a:rPr>
              <a:t>에 비해 </a:t>
            </a:r>
            <a:r>
              <a:rPr lang="en-US" altLang="ko-KR" dirty="0" err="1">
                <a:solidFill>
                  <a:srgbClr val="000000"/>
                </a:solidFill>
              </a:rPr>
              <a:t>downsample</a:t>
            </a:r>
            <a:r>
              <a:rPr lang="ko-KR" altLang="en-US">
                <a:solidFill>
                  <a:srgbClr val="000000"/>
                </a:solidFill>
              </a:rPr>
              <a:t>된 수가 적기 때문입니다</a:t>
            </a:r>
            <a:r>
              <a:rPr lang="en-US" altLang="ko-KR" dirty="0">
                <a:solidFill>
                  <a:srgbClr val="000000"/>
                </a:solidFill>
              </a:rPr>
              <a:t>. </a:t>
            </a:r>
            <a:r>
              <a:rPr lang="ko-KR" altLang="en-US" b="1">
                <a:solidFill>
                  <a:srgbClr val="000000"/>
                </a:solidFill>
              </a:rPr>
              <a:t>이러한 고해상도 </a:t>
            </a:r>
            <a:r>
              <a:rPr lang="en-US" altLang="ko-KR" b="1" dirty="0">
                <a:solidFill>
                  <a:srgbClr val="000000"/>
                </a:solidFill>
              </a:rPr>
              <a:t>feature map</a:t>
            </a:r>
            <a:r>
              <a:rPr lang="ko-KR" altLang="en-US" b="1">
                <a:solidFill>
                  <a:srgbClr val="000000"/>
                </a:solidFill>
              </a:rPr>
              <a:t>의 특징을 </a:t>
            </a:r>
            <a:r>
              <a:rPr lang="en-US" altLang="ko-KR" b="1" dirty="0">
                <a:solidFill>
                  <a:srgbClr val="000000"/>
                </a:solidFill>
              </a:rPr>
              <a:t>element-wise addition</a:t>
            </a:r>
            <a:r>
              <a:rPr lang="ko-KR" altLang="en-US" b="1">
                <a:solidFill>
                  <a:srgbClr val="000000"/>
                </a:solidFill>
              </a:rPr>
              <a:t>을 통해 저해상도 </a:t>
            </a:r>
            <a:r>
              <a:rPr lang="en-US" altLang="ko-KR" b="1" dirty="0">
                <a:solidFill>
                  <a:srgbClr val="000000"/>
                </a:solidFill>
              </a:rPr>
              <a:t>feature map</a:t>
            </a:r>
            <a:r>
              <a:rPr lang="ko-KR" altLang="en-US" b="1">
                <a:solidFill>
                  <a:srgbClr val="000000"/>
                </a:solidFill>
              </a:rPr>
              <a:t>에 전달하기 때문에 </a:t>
            </a:r>
            <a:r>
              <a:rPr lang="en-US" altLang="ko-KR" b="1" dirty="0">
                <a:solidFill>
                  <a:srgbClr val="000000"/>
                </a:solidFill>
              </a:rPr>
              <a:t>(c)</a:t>
            </a:r>
            <a:r>
              <a:rPr lang="ko-KR" altLang="en-US" b="1">
                <a:solidFill>
                  <a:srgbClr val="000000"/>
                </a:solidFill>
              </a:rPr>
              <a:t>에 비해 작은 객체를 더 잘 </a:t>
            </a:r>
            <a:r>
              <a:rPr lang="en-US" altLang="ko-KR" b="1" dirty="0">
                <a:solidFill>
                  <a:srgbClr val="000000"/>
                </a:solidFill>
              </a:rPr>
              <a:t>detect</a:t>
            </a:r>
            <a:r>
              <a:rPr lang="ko-KR" altLang="en-US" b="1">
                <a:solidFill>
                  <a:srgbClr val="000000"/>
                </a:solidFill>
              </a:rPr>
              <a:t>합니다</a:t>
            </a:r>
            <a:r>
              <a:rPr lang="en-US" altLang="ko-KR" b="1" dirty="0">
                <a:solidFill>
                  <a:srgbClr val="000000"/>
                </a:solidFill>
              </a:rPr>
              <a:t>.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43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8077" y="336421"/>
            <a:ext cx="5870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Class score and Bounding box by RPN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98" y="1493796"/>
            <a:ext cx="7016775" cy="53499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34585" y="5592682"/>
            <a:ext cx="5343525" cy="167193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</a:rPr>
              <a:t>Input</a:t>
            </a:r>
            <a:r>
              <a:rPr lang="en-US" altLang="ko-KR" dirty="0">
                <a:solidFill>
                  <a:srgbClr val="000000"/>
                </a:solidFill>
              </a:rPr>
              <a:t> : multi-scale feature map {p2, p3, p4, p5}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000000"/>
                </a:solidFill>
              </a:rPr>
              <a:t>Prcoess</a:t>
            </a:r>
            <a:r>
              <a:rPr lang="en-US" altLang="ko-KR" dirty="0">
                <a:solidFill>
                  <a:srgbClr val="000000"/>
                </a:solidFill>
              </a:rPr>
              <a:t> : region proposal and Non maximum suppression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</a:rPr>
              <a:t>Output</a:t>
            </a:r>
            <a:r>
              <a:rPr lang="en-US" altLang="ko-KR" dirty="0">
                <a:solidFill>
                  <a:srgbClr val="000000"/>
                </a:solidFill>
              </a:rPr>
              <a:t> : 1000 region proposals</a:t>
            </a:r>
            <a:endParaRPr lang="en-US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365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754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Model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78" y="1595559"/>
            <a:ext cx="8863992" cy="522516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56268" y="4130113"/>
            <a:ext cx="4261366" cy="2756325"/>
          </a:xfrm>
          <a:prstGeom prst="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64220" y="6958223"/>
            <a:ext cx="587020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SSD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12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8077" y="336421"/>
            <a:ext cx="5870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Max pooling by </a:t>
            </a:r>
            <a:r>
              <a:rPr lang="en-US" altLang="ko-KR" sz="2800" b="1" dirty="0" err="1"/>
              <a:t>RoI</a:t>
            </a:r>
            <a:r>
              <a:rPr lang="en-US" altLang="ko-KR" sz="2800" b="1" dirty="0"/>
              <a:t> pooling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140" y="1502347"/>
            <a:ext cx="5172075" cy="1381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64" y="3060129"/>
            <a:ext cx="10140992" cy="101662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1738" y="4405954"/>
            <a:ext cx="5343525" cy="1356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</a:rPr>
              <a:t>Input</a:t>
            </a:r>
            <a:r>
              <a:rPr lang="en-US" altLang="ko-KR" dirty="0">
                <a:solidFill>
                  <a:srgbClr val="000000"/>
                </a:solidFill>
              </a:rPr>
              <a:t> : multi-scale feature map {p2, p3, p4, p5} and 1000 region proposals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</a:rPr>
              <a:t>Process</a:t>
            </a:r>
            <a:r>
              <a:rPr lang="en-US" altLang="ko-KR" dirty="0">
                <a:solidFill>
                  <a:srgbClr val="000000"/>
                </a:solidFill>
              </a:rPr>
              <a:t> : </a:t>
            </a:r>
            <a:r>
              <a:rPr lang="en-US" altLang="ko-KR" dirty="0" err="1">
                <a:solidFill>
                  <a:srgbClr val="000000"/>
                </a:solidFill>
              </a:rPr>
              <a:t>RoI</a:t>
            </a:r>
            <a:r>
              <a:rPr lang="en-US" altLang="ko-KR" dirty="0">
                <a:solidFill>
                  <a:srgbClr val="000000"/>
                </a:solidFill>
              </a:rPr>
              <a:t> pooling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</a:rPr>
              <a:t>Output</a:t>
            </a:r>
            <a:r>
              <a:rPr lang="en-US" altLang="ko-KR" dirty="0">
                <a:solidFill>
                  <a:srgbClr val="000000"/>
                </a:solidFill>
              </a:rPr>
              <a:t> : fixed sized feature maps</a:t>
            </a:r>
            <a:endParaRPr lang="en-US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5530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8581" y="336421"/>
            <a:ext cx="6690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Training </a:t>
            </a:r>
            <a:r>
              <a:rPr lang="en-US" altLang="ko-KR" sz="2800" b="1" dirty="0" err="1"/>
              <a:t>ResNet</a:t>
            </a:r>
            <a:r>
              <a:rPr lang="en-US" altLang="ko-KR" sz="2800" b="1" dirty="0"/>
              <a:t> + Faster R-CNN with </a:t>
            </a:r>
            <a:r>
              <a:rPr lang="en-US" altLang="ko-KR" sz="2800" b="1" dirty="0" smtClean="0"/>
              <a:t>FPN</a:t>
            </a:r>
            <a:endParaRPr lang="en-US" altLang="ko-KR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45" y="1551696"/>
            <a:ext cx="9717429" cy="54512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21450" y="7068131"/>
            <a:ext cx="2614818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FPN with Faster R-CNN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79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605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reference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1300937" y="1917541"/>
            <a:ext cx="3721981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</a:t>
            </a:r>
            <a:r>
              <a:rPr lang="ko-KR" altLang="en-US" dirty="0" smtClean="0"/>
              <a:t>herbwood.tistory.com/18</a:t>
            </a:r>
            <a:endParaRPr lang="en-US" altLang="ko-KR" dirty="0" smtClean="0"/>
          </a:p>
        </p:txBody>
      </p:sp>
      <p:pic>
        <p:nvPicPr>
          <p:cNvPr id="4" name="dcsm8NgbBz4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463289" y="2804391"/>
            <a:ext cx="3344644" cy="1881362"/>
          </a:xfrm>
          <a:prstGeom prst="rect">
            <a:avLst/>
          </a:prstGeom>
        </p:spPr>
      </p:pic>
      <p:pic>
        <p:nvPicPr>
          <p:cNvPr id="5" name="ej1ISEoAK5g"/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5794656" y="2804391"/>
            <a:ext cx="3220196" cy="1811360"/>
          </a:xfrm>
          <a:prstGeom prst="rect">
            <a:avLst/>
          </a:prstGeom>
        </p:spPr>
      </p:pic>
      <p:pic>
        <p:nvPicPr>
          <p:cNvPr id="6" name="pDXdlXlaCco"/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1498289" y="5009451"/>
            <a:ext cx="3227975" cy="181573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21418" y="1917540"/>
            <a:ext cx="346998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https://yeomko.tistory.com/20</a:t>
            </a:r>
          </a:p>
        </p:txBody>
      </p:sp>
    </p:spTree>
    <p:extLst>
      <p:ext uri="{BB962C8B-B14F-4D97-AF65-F5344CB8AC3E}">
        <p14:creationId xmlns:p14="http://schemas.microsoft.com/office/powerpoint/2010/main" val="35301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마지막</a:t>
            </a:r>
            <a:endParaRPr lang="ko-KR" altLang="en-US" sz="2800" b="1" dirty="0"/>
          </a:p>
        </p:txBody>
      </p:sp>
      <p:pic>
        <p:nvPicPr>
          <p:cNvPr id="7" name="그림 6" descr="감사 감사합니다 메시지 주셔서 - Pixabay의 무료 이미지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49" y="2292113"/>
            <a:ext cx="6074228" cy="40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151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SSD Object Detection </a:t>
            </a:r>
            <a:r>
              <a:rPr lang="ko-KR" altLang="en-US" sz="2800" b="1" smtClean="0"/>
              <a:t>호출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541282" y="1410283"/>
            <a:ext cx="9328724" cy="1671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SSD </a:t>
            </a:r>
            <a:r>
              <a:rPr lang="ko-KR" altLang="en-US" dirty="0" smtClean="0"/>
              <a:t>트레이닝 호출</a:t>
            </a:r>
            <a:endParaRPr lang="en-US" altLang="ko-KR" dirty="0" smtClean="0"/>
          </a:p>
          <a:p>
            <a:r>
              <a:rPr lang="ko-KR" altLang="en-US" dirty="0" smtClean="0"/>
              <a:t>python </a:t>
            </a:r>
            <a:r>
              <a:rPr lang="ko-KR" altLang="en-US" dirty="0"/>
              <a:t>..\models\research\object_detection\</a:t>
            </a:r>
            <a:r>
              <a:rPr lang="ko-KR" altLang="en-US" dirty="0">
                <a:solidFill>
                  <a:srgbClr val="FF0000"/>
                </a:solidFill>
              </a:rPr>
              <a:t>model_main_tf2.py</a:t>
            </a:r>
            <a:r>
              <a:rPr lang="ko-KR" altLang="en-US" dirty="0"/>
              <a:t> --model_dir=Tensorflow\workspace\models\my_ssd_mobnet --pipeline_config_path=Tensorflow\workspace\models\my_ssd_mobnet\pipeline.config --num_train_steps=5000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18074" y="4712634"/>
            <a:ext cx="2334247" cy="5542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model_lib_v2.train_loop</a:t>
            </a:r>
            <a:endParaRPr lang="en-US" altLang="ko-KR" sz="16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3874428"/>
            <a:ext cx="2334247" cy="554224"/>
          </a:xfrm>
          <a:prstGeom prst="roundRect">
            <a:avLst>
              <a:gd name="adj" fmla="val 216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</a:t>
            </a:r>
            <a:r>
              <a:rPr lang="en-US" altLang="ko-KR" sz="1600" dirty="0" smtClean="0"/>
              <a:t>odel_main_tf2.py</a:t>
            </a:r>
            <a:endParaRPr lang="en-US" altLang="ko-KR" sz="1600" dirty="0"/>
          </a:p>
        </p:txBody>
      </p:sp>
      <p:cxnSp>
        <p:nvCxnSpPr>
          <p:cNvPr id="9" name="직선 화살표 연결선 8"/>
          <p:cNvCxnSpPr>
            <a:stCxn id="7" idx="2"/>
            <a:endCxn id="6" idx="0"/>
          </p:cNvCxnSpPr>
          <p:nvPr/>
        </p:nvCxnSpPr>
        <p:spPr>
          <a:xfrm flipH="1">
            <a:off x="1385198" y="4428652"/>
            <a:ext cx="1" cy="283982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576416" y="4712634"/>
            <a:ext cx="2334247" cy="5542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d</a:t>
            </a:r>
            <a:r>
              <a:rPr lang="en-US" altLang="ko-KR" sz="1600" dirty="0" err="1" smtClean="0"/>
              <a:t>ef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train_loop</a:t>
            </a:r>
            <a:endParaRPr lang="en-US" altLang="ko-KR" sz="16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76417" y="3874428"/>
            <a:ext cx="2334247" cy="554224"/>
          </a:xfrm>
          <a:prstGeom prst="roundRect">
            <a:avLst>
              <a:gd name="adj" fmla="val 216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model_lib_v2.py</a:t>
            </a:r>
            <a:endParaRPr lang="en-US" altLang="ko-KR" sz="1600" dirty="0"/>
          </a:p>
        </p:txBody>
      </p:sp>
      <p:cxnSp>
        <p:nvCxnSpPr>
          <p:cNvPr id="14" name="꺾인 연결선 13"/>
          <p:cNvCxnSpPr>
            <a:stCxn id="6" idx="3"/>
            <a:endCxn id="12" idx="1"/>
          </p:cNvCxnSpPr>
          <p:nvPr/>
        </p:nvCxnSpPr>
        <p:spPr>
          <a:xfrm flipV="1">
            <a:off x="2552321" y="4151540"/>
            <a:ext cx="1024096" cy="838206"/>
          </a:xfrm>
          <a:prstGeom prst="bentConnector3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2" idx="2"/>
            <a:endCxn id="11" idx="0"/>
          </p:cNvCxnSpPr>
          <p:nvPr/>
        </p:nvCxnSpPr>
        <p:spPr>
          <a:xfrm flipH="1">
            <a:off x="4743540" y="4428652"/>
            <a:ext cx="1" cy="283982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225610" y="5550840"/>
            <a:ext cx="3035858" cy="10660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err="1"/>
              <a:t>model_config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configs</a:t>
            </a:r>
            <a:r>
              <a:rPr lang="en-US" altLang="ko-KR" sz="1200" dirty="0"/>
              <a:t>['model']</a:t>
            </a:r>
          </a:p>
          <a:p>
            <a:r>
              <a:rPr lang="en-US" altLang="ko-KR" sz="1200" dirty="0"/>
              <a:t>  </a:t>
            </a:r>
            <a:r>
              <a:rPr lang="en-US" altLang="ko-KR" sz="1200" dirty="0" err="1"/>
              <a:t>train_config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configs</a:t>
            </a:r>
            <a:r>
              <a:rPr lang="en-US" altLang="ko-KR" sz="1200" dirty="0"/>
              <a:t>['</a:t>
            </a:r>
            <a:r>
              <a:rPr lang="en-US" altLang="ko-KR" sz="1200" dirty="0" err="1"/>
              <a:t>train_config</a:t>
            </a:r>
            <a:r>
              <a:rPr lang="en-US" altLang="ko-KR" sz="1200" dirty="0"/>
              <a:t>']</a:t>
            </a:r>
          </a:p>
          <a:p>
            <a:r>
              <a:rPr lang="en-US" altLang="ko-KR" sz="1200" dirty="0"/>
              <a:t>  </a:t>
            </a:r>
            <a:r>
              <a:rPr lang="en-US" altLang="ko-KR" sz="1200" dirty="0" err="1"/>
              <a:t>train_input_config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configs</a:t>
            </a:r>
            <a:r>
              <a:rPr lang="en-US" altLang="ko-KR" sz="1200" dirty="0"/>
              <a:t>['</a:t>
            </a:r>
            <a:r>
              <a:rPr lang="en-US" altLang="ko-KR" sz="1200" dirty="0" err="1"/>
              <a:t>train_input_config</a:t>
            </a:r>
            <a:r>
              <a:rPr lang="en-US" altLang="ko-KR" sz="1200" dirty="0" smtClean="0"/>
              <a:t>']</a:t>
            </a:r>
          </a:p>
          <a:p>
            <a:r>
              <a:rPr lang="en-US" altLang="ko-KR" sz="1200" dirty="0" err="1" smtClean="0"/>
              <a:t>pipeline.config</a:t>
            </a:r>
            <a:r>
              <a:rPr lang="ko-KR" altLang="en-US" sz="1200" smtClean="0"/>
              <a:t> 로 부터 </a:t>
            </a:r>
            <a:r>
              <a:rPr lang="en-US" altLang="ko-KR" sz="1200" dirty="0" smtClean="0"/>
              <a:t>model, train, input </a:t>
            </a:r>
            <a:r>
              <a:rPr lang="ko-KR" altLang="en-US" sz="1200" smtClean="0"/>
              <a:t>정보를 얻어 옴</a:t>
            </a:r>
            <a:endParaRPr lang="en-US" altLang="ko-KR" sz="1200" dirty="0"/>
          </a:p>
        </p:txBody>
      </p:sp>
      <p:cxnSp>
        <p:nvCxnSpPr>
          <p:cNvPr id="19" name="직선 화살표 연결선 18"/>
          <p:cNvCxnSpPr>
            <a:stCxn id="11" idx="2"/>
            <a:endCxn id="18" idx="0"/>
          </p:cNvCxnSpPr>
          <p:nvPr/>
        </p:nvCxnSpPr>
        <p:spPr>
          <a:xfrm flipH="1">
            <a:off x="4743539" y="5266858"/>
            <a:ext cx="1" cy="283982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2"/>
          </p:cNvCxnSpPr>
          <p:nvPr/>
        </p:nvCxnSpPr>
        <p:spPr>
          <a:xfrm>
            <a:off x="4743539" y="6616930"/>
            <a:ext cx="0" cy="448888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4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151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SSD Object Detection </a:t>
            </a:r>
            <a:r>
              <a:rPr lang="ko-KR" altLang="en-US" sz="2800" b="1" dirty="0" smtClean="0"/>
              <a:t>호출</a:t>
            </a:r>
            <a:endParaRPr lang="ko-KR" altLang="en-US" sz="280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71851" y="1582908"/>
            <a:ext cx="2334247" cy="554224"/>
          </a:xfrm>
          <a:prstGeom prst="roundRect">
            <a:avLst>
              <a:gd name="adj" fmla="val 216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model_lib_v2.py</a:t>
            </a:r>
            <a:endParaRPr lang="en-US" altLang="ko-KR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667213" y="2424138"/>
            <a:ext cx="5343525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detection_model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 = MODEL_BUILD_UTIL_MAP['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detection_model_fn_base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'](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model_config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model_config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is_training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=True,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add_summaries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record_summaries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이것은 실제로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 b="0" dirty="0" smtClean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model_builder.py</a:t>
            </a:r>
            <a:r>
              <a:rPr lang="ko-KR" altLang="en-US" sz="1100" b="0" dirty="0" smtClean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sz="1100" b="0" dirty="0" smtClean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build </a:t>
            </a:r>
            <a:r>
              <a:rPr lang="ko-KR" altLang="en-US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함수를 호출 하는 것과 같다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ko-KR" altLang="en-US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endParaRPr lang="en-US" altLang="ko-K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28969" y="2101089"/>
            <a:ext cx="3372739" cy="20497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 dirty="0"/>
              <a:t>MODEL_BUILD_UTIL_MAP = {</a:t>
            </a:r>
          </a:p>
          <a:p>
            <a:r>
              <a:rPr lang="en-US" altLang="ko-KR" sz="800" dirty="0"/>
              <a:t>    '</a:t>
            </a:r>
            <a:r>
              <a:rPr lang="en-US" altLang="ko-KR" sz="800" dirty="0" err="1"/>
              <a:t>get_configs_from_pipeline_file</a:t>
            </a:r>
            <a:r>
              <a:rPr lang="en-US" altLang="ko-KR" sz="800" dirty="0"/>
              <a:t>':</a:t>
            </a:r>
          </a:p>
          <a:p>
            <a:r>
              <a:rPr lang="en-US" altLang="ko-KR" sz="800" dirty="0"/>
              <a:t>        </a:t>
            </a:r>
            <a:r>
              <a:rPr lang="en-US" altLang="ko-KR" sz="800" dirty="0" err="1"/>
              <a:t>config_util.get_configs_from_pipeline_file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    '</a:t>
            </a:r>
            <a:r>
              <a:rPr lang="en-US" altLang="ko-KR" sz="800" dirty="0" err="1"/>
              <a:t>create_pipeline_proto_from_configs</a:t>
            </a:r>
            <a:r>
              <a:rPr lang="en-US" altLang="ko-KR" sz="800" dirty="0"/>
              <a:t>':</a:t>
            </a:r>
          </a:p>
          <a:p>
            <a:r>
              <a:rPr lang="en-US" altLang="ko-KR" sz="800" dirty="0"/>
              <a:t>        </a:t>
            </a:r>
            <a:r>
              <a:rPr lang="en-US" altLang="ko-KR" sz="800" dirty="0" err="1"/>
              <a:t>config_util.create_pipeline_proto_from_configs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    '</a:t>
            </a:r>
            <a:r>
              <a:rPr lang="en-US" altLang="ko-KR" sz="800" dirty="0" err="1"/>
              <a:t>merge_external_params_with_configs</a:t>
            </a:r>
            <a:r>
              <a:rPr lang="en-US" altLang="ko-KR" sz="800" dirty="0"/>
              <a:t>':</a:t>
            </a:r>
          </a:p>
          <a:p>
            <a:r>
              <a:rPr lang="en-US" altLang="ko-KR" sz="800" dirty="0"/>
              <a:t>        </a:t>
            </a:r>
            <a:r>
              <a:rPr lang="en-US" altLang="ko-KR" sz="800" dirty="0" err="1"/>
              <a:t>config_util.merge_external_params_with_configs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    '</a:t>
            </a:r>
            <a:r>
              <a:rPr lang="en-US" altLang="ko-KR" sz="800" dirty="0" err="1"/>
              <a:t>create_train_input_fn</a:t>
            </a:r>
            <a:r>
              <a:rPr lang="en-US" altLang="ko-KR" sz="800" dirty="0"/>
              <a:t>':</a:t>
            </a:r>
          </a:p>
          <a:p>
            <a:r>
              <a:rPr lang="en-US" altLang="ko-KR" sz="800" dirty="0"/>
              <a:t>        </a:t>
            </a:r>
            <a:r>
              <a:rPr lang="en-US" altLang="ko-KR" sz="800" dirty="0" err="1"/>
              <a:t>inputs.create_train_input_fn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    '</a:t>
            </a:r>
            <a:r>
              <a:rPr lang="en-US" altLang="ko-KR" sz="800" dirty="0" err="1"/>
              <a:t>create_eval_input_fn</a:t>
            </a:r>
            <a:r>
              <a:rPr lang="en-US" altLang="ko-KR" sz="800" dirty="0"/>
              <a:t>':</a:t>
            </a:r>
          </a:p>
          <a:p>
            <a:r>
              <a:rPr lang="en-US" altLang="ko-KR" sz="800" dirty="0"/>
              <a:t>        </a:t>
            </a:r>
            <a:r>
              <a:rPr lang="en-US" altLang="ko-KR" sz="800" dirty="0" err="1"/>
              <a:t>inputs.create_eval_input_fn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    '</a:t>
            </a:r>
            <a:r>
              <a:rPr lang="en-US" altLang="ko-KR" sz="800" dirty="0" err="1"/>
              <a:t>create_predict_input_fn</a:t>
            </a:r>
            <a:r>
              <a:rPr lang="en-US" altLang="ko-KR" sz="800" dirty="0"/>
              <a:t>':</a:t>
            </a:r>
          </a:p>
          <a:p>
            <a:r>
              <a:rPr lang="en-US" altLang="ko-KR" sz="800" dirty="0"/>
              <a:t>        </a:t>
            </a:r>
            <a:r>
              <a:rPr lang="en-US" altLang="ko-KR" sz="800" dirty="0" err="1"/>
              <a:t>inputs.create_predict_input_fn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    '</a:t>
            </a:r>
            <a:r>
              <a:rPr lang="en-US" altLang="ko-KR" sz="800" dirty="0" err="1"/>
              <a:t>detection_model_fn_base</a:t>
            </a:r>
            <a:r>
              <a:rPr lang="en-US" altLang="ko-KR" sz="800" dirty="0"/>
              <a:t>': </a:t>
            </a:r>
            <a:r>
              <a:rPr lang="en-US" altLang="ko-KR" sz="800" dirty="0" err="1"/>
              <a:t>model_builder.build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 smtClean="0"/>
              <a:t>}</a:t>
            </a:r>
            <a:endParaRPr lang="en-US" altLang="ko-KR" sz="8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7369792" y="1305796"/>
            <a:ext cx="2334247" cy="554224"/>
          </a:xfrm>
          <a:prstGeom prst="roundRect">
            <a:avLst>
              <a:gd name="adj" fmla="val 216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model_lib.py</a:t>
            </a:r>
            <a:endParaRPr lang="en-US" altLang="ko-KR" sz="1600" dirty="0"/>
          </a:p>
        </p:txBody>
      </p:sp>
      <p:cxnSp>
        <p:nvCxnSpPr>
          <p:cNvPr id="17" name="구부러진 연결선 16"/>
          <p:cNvCxnSpPr/>
          <p:nvPr/>
        </p:nvCxnSpPr>
        <p:spPr>
          <a:xfrm rot="10800000">
            <a:off x="5525195" y="2643447"/>
            <a:ext cx="1568332" cy="1230284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사각형 설명선 23"/>
          <p:cNvSpPr/>
          <p:nvPr/>
        </p:nvSpPr>
        <p:spPr>
          <a:xfrm>
            <a:off x="7093527" y="4433455"/>
            <a:ext cx="2554778" cy="875607"/>
          </a:xfrm>
          <a:prstGeom prst="wedgeRoundRectCallout">
            <a:avLst>
              <a:gd name="adj1" fmla="val -46863"/>
              <a:gd name="adj2" fmla="val -108683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MODEL_BILD_UTIL_MAP</a:t>
            </a:r>
            <a:r>
              <a:rPr lang="ko-KR" altLang="en-US" sz="1500" smtClean="0">
                <a:solidFill>
                  <a:schemeClr val="tx1"/>
                </a:solidFill>
              </a:rPr>
              <a:t>에서 함수를 가져온다</a:t>
            </a:r>
            <a:r>
              <a:rPr lang="en-US" altLang="ko-KR" sz="1500" dirty="0" smtClean="0">
                <a:solidFill>
                  <a:schemeClr val="tx1"/>
                </a:solidFill>
              </a:rPr>
              <a:t>.</a:t>
            </a:r>
            <a:endParaRPr lang="ko-KR" altLang="en-US" sz="1500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stCxn id="12" idx="2"/>
            <a:endCxn id="27" idx="0"/>
          </p:cNvCxnSpPr>
          <p:nvPr/>
        </p:nvCxnSpPr>
        <p:spPr>
          <a:xfrm>
            <a:off x="3338975" y="2137132"/>
            <a:ext cx="1" cy="287006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2111051" y="3879231"/>
            <a:ext cx="2334247" cy="554224"/>
          </a:xfrm>
          <a:prstGeom prst="roundRect">
            <a:avLst>
              <a:gd name="adj" fmla="val 216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model_builder.py</a:t>
            </a:r>
            <a:endParaRPr lang="en-US" altLang="ko-KR" sz="1600" dirty="0"/>
          </a:p>
        </p:txBody>
      </p:sp>
      <p:sp>
        <p:nvSpPr>
          <p:cNvPr id="33" name="직사각형 32"/>
          <p:cNvSpPr/>
          <p:nvPr/>
        </p:nvSpPr>
        <p:spPr>
          <a:xfrm>
            <a:off x="2111050" y="4760359"/>
            <a:ext cx="2334247" cy="5542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d</a:t>
            </a:r>
            <a:r>
              <a:rPr lang="en-US" altLang="ko-KR" sz="1600" dirty="0" err="1" smtClean="0"/>
              <a:t>ef</a:t>
            </a:r>
            <a:r>
              <a:rPr lang="en-US" altLang="ko-KR" sz="1600" dirty="0" smtClean="0"/>
              <a:t> builder</a:t>
            </a:r>
            <a:endParaRPr lang="en-US" altLang="ko-KR" sz="1600" dirty="0"/>
          </a:p>
        </p:txBody>
      </p:sp>
      <p:cxnSp>
        <p:nvCxnSpPr>
          <p:cNvPr id="34" name="직선 화살표 연결선 33"/>
          <p:cNvCxnSpPr>
            <a:stCxn id="32" idx="2"/>
            <a:endCxn id="33" idx="0"/>
          </p:cNvCxnSpPr>
          <p:nvPr/>
        </p:nvCxnSpPr>
        <p:spPr>
          <a:xfrm flipH="1">
            <a:off x="3278174" y="4433455"/>
            <a:ext cx="1" cy="326904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7" idx="1"/>
            <a:endCxn id="33" idx="1"/>
          </p:cNvCxnSpPr>
          <p:nvPr/>
        </p:nvCxnSpPr>
        <p:spPr>
          <a:xfrm rot="10800000" flipH="1" flipV="1">
            <a:off x="667212" y="2978135"/>
            <a:ext cx="1443837" cy="2059335"/>
          </a:xfrm>
          <a:prstGeom prst="bentConnector3">
            <a:avLst>
              <a:gd name="adj1" fmla="val -15833"/>
            </a:avLst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010486" y="5654621"/>
            <a:ext cx="4239683" cy="11079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META_ARCH_BUILDER_MAP = {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ssd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': _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build_ssd_model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    '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faster_rcnn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': _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build_faster_rcnn_model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    '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experimental_model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': _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build_experimental_model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    '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center_net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': _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build_center_net_model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altLang="ko-K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4649012" y="4464918"/>
            <a:ext cx="1896167" cy="680223"/>
          </a:xfrm>
          <a:prstGeom prst="wedgeRoundRectCallout">
            <a:avLst>
              <a:gd name="adj1" fmla="val -878"/>
              <a:gd name="adj2" fmla="val 167803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pipeline.config 의 모델 항목에 </a:t>
            </a:r>
            <a:r>
              <a:rPr lang="en-US" altLang="ko-KR" sz="1050" dirty="0" err="1" smtClean="0"/>
              <a:t>ssd</a:t>
            </a:r>
            <a:r>
              <a:rPr lang="ko-KR" altLang="en-US" sz="1050" smtClean="0"/>
              <a:t>가 여기에 해당한다</a:t>
            </a:r>
            <a:r>
              <a:rPr lang="en-US" altLang="ko-KR" sz="1050" dirty="0" smtClean="0"/>
              <a:t>.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111049" y="5801637"/>
            <a:ext cx="2334247" cy="5542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d</a:t>
            </a:r>
            <a:r>
              <a:rPr lang="en-US" altLang="ko-KR" sz="1600" dirty="0" err="1" smtClean="0"/>
              <a:t>ef</a:t>
            </a:r>
            <a:r>
              <a:rPr lang="en-US" altLang="ko-KR" sz="1600" dirty="0" smtClean="0"/>
              <a:t>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build_ssd_model</a:t>
            </a:r>
            <a:endParaRPr lang="en-US" altLang="ko-KR" sz="1600" dirty="0"/>
          </a:p>
        </p:txBody>
      </p:sp>
      <p:cxnSp>
        <p:nvCxnSpPr>
          <p:cNvPr id="47" name="직선 화살표 연결선 46"/>
          <p:cNvCxnSpPr>
            <a:stCxn id="33" idx="2"/>
            <a:endCxn id="46" idx="0"/>
          </p:cNvCxnSpPr>
          <p:nvPr/>
        </p:nvCxnSpPr>
        <p:spPr>
          <a:xfrm flipH="1">
            <a:off x="3278173" y="5314583"/>
            <a:ext cx="1" cy="487054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2111049" y="6752749"/>
            <a:ext cx="2334247" cy="5542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class </a:t>
            </a:r>
            <a:r>
              <a:rPr lang="en-US" altLang="ko-KR" sz="1100" dirty="0" err="1"/>
              <a:t>SSDMetaArch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model.DetectionModel</a:t>
            </a:r>
            <a:r>
              <a:rPr lang="en-US" altLang="ko-KR" sz="1100" dirty="0" smtClean="0"/>
              <a:t>)</a:t>
            </a:r>
          </a:p>
          <a:p>
            <a:r>
              <a:rPr lang="ko-KR" altLang="en-US" sz="1100" dirty="0" smtClean="0"/>
              <a:t>을 반환</a:t>
            </a:r>
            <a:endParaRPr lang="en-US" altLang="ko-KR" sz="1100" dirty="0"/>
          </a:p>
        </p:txBody>
      </p:sp>
      <p:cxnSp>
        <p:nvCxnSpPr>
          <p:cNvPr id="53" name="직선 화살표 연결선 52"/>
          <p:cNvCxnSpPr>
            <a:stCxn id="46" idx="2"/>
            <a:endCxn id="52" idx="0"/>
          </p:cNvCxnSpPr>
          <p:nvPr/>
        </p:nvCxnSpPr>
        <p:spPr>
          <a:xfrm>
            <a:off x="3278173" y="6355861"/>
            <a:ext cx="0" cy="396888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89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574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anchor_generator</a:t>
            </a:r>
            <a:r>
              <a:rPr lang="ko-KR" altLang="en-US" sz="2800" b="1" dirty="0" smtClean="0"/>
              <a:t>호출</a:t>
            </a:r>
            <a:endParaRPr lang="ko-KR" altLang="en-US" sz="28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32162" y="1182858"/>
            <a:ext cx="2334247" cy="554224"/>
          </a:xfrm>
          <a:prstGeom prst="roundRect">
            <a:avLst>
              <a:gd name="adj" fmla="val 216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model_lib_v2.py</a:t>
            </a:r>
            <a:endParaRPr lang="en-US" altLang="ko-KR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1729442" y="2068433"/>
            <a:ext cx="3899833" cy="76162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 err="1"/>
              <a:t>detection_model</a:t>
            </a:r>
            <a:r>
              <a:rPr lang="ko-KR" altLang="en-US" sz="1100" dirty="0"/>
              <a:t> = MODEL_BUILD_UTIL_MAP['</a:t>
            </a:r>
            <a:r>
              <a:rPr lang="ko-KR" altLang="en-US" sz="1100" dirty="0" err="1"/>
              <a:t>detection_model_fn_base</a:t>
            </a:r>
            <a:r>
              <a:rPr lang="ko-KR" altLang="en-US" sz="1100" dirty="0"/>
              <a:t>'](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model_config</a:t>
            </a:r>
            <a:r>
              <a:rPr lang="ko-KR" altLang="en-US" sz="1100" dirty="0"/>
              <a:t>=</a:t>
            </a:r>
            <a:r>
              <a:rPr lang="ko-KR" altLang="en-US" sz="1100" dirty="0" err="1"/>
              <a:t>model_config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is_training</a:t>
            </a:r>
            <a:r>
              <a:rPr lang="ko-KR" altLang="en-US" sz="1100" dirty="0"/>
              <a:t>=</a:t>
            </a:r>
            <a:r>
              <a:rPr lang="ko-KR" altLang="en-US" sz="1100" dirty="0" err="1"/>
              <a:t>True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add_summaries</a:t>
            </a:r>
            <a:r>
              <a:rPr lang="ko-KR" altLang="en-US" sz="1100" dirty="0"/>
              <a:t>=</a:t>
            </a:r>
            <a:r>
              <a:rPr lang="ko-KR" altLang="en-US" sz="1100" dirty="0" err="1"/>
              <a:t>record_summaries</a:t>
            </a:r>
            <a:r>
              <a:rPr lang="ko-KR" altLang="en-US" sz="1100" dirty="0"/>
              <a:t>)</a:t>
            </a:r>
            <a:endParaRPr lang="ko-KR" altLang="en-US" sz="1100" dirty="0"/>
          </a:p>
        </p:txBody>
      </p:sp>
      <p:cxnSp>
        <p:nvCxnSpPr>
          <p:cNvPr id="14" name="꺾인 연결선 13"/>
          <p:cNvCxnSpPr>
            <a:stCxn id="10" idx="2"/>
            <a:endCxn id="13" idx="1"/>
          </p:cNvCxnSpPr>
          <p:nvPr/>
        </p:nvCxnSpPr>
        <p:spPr>
          <a:xfrm rot="16200000" flipH="1">
            <a:off x="1258283" y="1978085"/>
            <a:ext cx="712162" cy="230156"/>
          </a:xfrm>
          <a:prstGeom prst="bentConnector2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332161" y="3084496"/>
            <a:ext cx="2334247" cy="554224"/>
          </a:xfrm>
          <a:prstGeom prst="roundRect">
            <a:avLst>
              <a:gd name="adj" fmla="val 216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model_builder</a:t>
            </a:r>
            <a:r>
              <a:rPr lang="en-US" altLang="ko-KR" sz="1600" dirty="0" smtClean="0"/>
              <a:t>.py</a:t>
            </a:r>
            <a:endParaRPr lang="en-US" altLang="ko-KR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1838590" y="3696099"/>
            <a:ext cx="3681536" cy="6552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err="1"/>
              <a:t>def</a:t>
            </a:r>
            <a:r>
              <a:rPr lang="en-US" altLang="ko-KR" sz="1100" dirty="0"/>
              <a:t> build(</a:t>
            </a:r>
            <a:r>
              <a:rPr lang="en-US" altLang="ko-KR" sz="1100" dirty="0" err="1"/>
              <a:t>model_config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is_training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add_summaries</a:t>
            </a:r>
            <a:r>
              <a:rPr lang="en-US" altLang="ko-KR" sz="1100" dirty="0"/>
              <a:t>=True):</a:t>
            </a:r>
            <a:endParaRPr lang="ko-KR" altLang="en-US" sz="1100" dirty="0"/>
          </a:p>
        </p:txBody>
      </p:sp>
      <p:cxnSp>
        <p:nvCxnSpPr>
          <p:cNvPr id="20" name="꺾인 연결선 19"/>
          <p:cNvCxnSpPr>
            <a:stCxn id="18" idx="2"/>
            <a:endCxn id="19" idx="1"/>
          </p:cNvCxnSpPr>
          <p:nvPr/>
        </p:nvCxnSpPr>
        <p:spPr>
          <a:xfrm rot="16200000" flipH="1">
            <a:off x="1476447" y="3661557"/>
            <a:ext cx="384981" cy="339305"/>
          </a:xfrm>
          <a:prstGeom prst="bentConnector2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3" idx="2"/>
            <a:endCxn id="18" idx="0"/>
          </p:cNvCxnSpPr>
          <p:nvPr/>
        </p:nvCxnSpPr>
        <p:spPr>
          <a:xfrm rot="5400000">
            <a:off x="2462102" y="1867238"/>
            <a:ext cx="254441" cy="218007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087427" y="4556856"/>
            <a:ext cx="3899833" cy="6604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err="1"/>
              <a:t>build_func</a:t>
            </a:r>
            <a:r>
              <a:rPr lang="en-US" altLang="ko-KR" sz="1100" dirty="0"/>
              <a:t>(</a:t>
            </a:r>
            <a:r>
              <a:rPr lang="en-US" altLang="ko-KR" sz="1100" dirty="0" err="1"/>
              <a:t>getattr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model_config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meta_architecture</a:t>
            </a:r>
            <a:r>
              <a:rPr lang="en-US" altLang="ko-KR" sz="1100" dirty="0"/>
              <a:t>), </a:t>
            </a:r>
            <a:r>
              <a:rPr lang="en-US" altLang="ko-KR" sz="1100" dirty="0" err="1"/>
              <a:t>is_training</a:t>
            </a:r>
            <a:r>
              <a:rPr lang="en-US" altLang="ko-KR" sz="1100" dirty="0"/>
              <a:t>,</a:t>
            </a:r>
          </a:p>
          <a:p>
            <a:r>
              <a:rPr lang="en-US" altLang="ko-KR" sz="1100" dirty="0"/>
              <a:t>                      </a:t>
            </a:r>
            <a:r>
              <a:rPr lang="en-US" altLang="ko-KR" sz="1100" dirty="0" err="1"/>
              <a:t>add_summaries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cxnSp>
        <p:nvCxnSpPr>
          <p:cNvPr id="29" name="꺾인 연결선 28"/>
          <p:cNvCxnSpPr>
            <a:stCxn id="19" idx="2"/>
            <a:endCxn id="27" idx="1"/>
          </p:cNvCxnSpPr>
          <p:nvPr/>
        </p:nvCxnSpPr>
        <p:spPr>
          <a:xfrm rot="16200000" flipH="1">
            <a:off x="3615493" y="4415167"/>
            <a:ext cx="535799" cy="408069"/>
          </a:xfrm>
          <a:prstGeom prst="bentConnector2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6263467" y="5539080"/>
            <a:ext cx="3899833" cy="6552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err="1"/>
              <a:t>def</a:t>
            </a:r>
            <a:r>
              <a:rPr lang="en-US" altLang="ko-KR" sz="1100" dirty="0"/>
              <a:t> _</a:t>
            </a:r>
            <a:r>
              <a:rPr lang="en-US" altLang="ko-KR" sz="1100" dirty="0" err="1"/>
              <a:t>build_ssd_model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ssd_config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is_training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add_summaries</a:t>
            </a:r>
            <a:r>
              <a:rPr lang="en-US" altLang="ko-KR" sz="1100" dirty="0"/>
              <a:t>):</a:t>
            </a:r>
            <a:endParaRPr lang="ko-KR" altLang="en-US" sz="1100" dirty="0"/>
          </a:p>
        </p:txBody>
      </p:sp>
      <p:cxnSp>
        <p:nvCxnSpPr>
          <p:cNvPr id="37" name="꺾인 연결선 36"/>
          <p:cNvCxnSpPr>
            <a:stCxn id="27" idx="2"/>
            <a:endCxn id="36" idx="1"/>
          </p:cNvCxnSpPr>
          <p:nvPr/>
        </p:nvCxnSpPr>
        <p:spPr>
          <a:xfrm rot="16200000" flipH="1">
            <a:off x="5825738" y="5428952"/>
            <a:ext cx="649335" cy="226123"/>
          </a:xfrm>
          <a:prstGeom prst="bentConnector2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7098774" y="6759085"/>
            <a:ext cx="3492061" cy="6604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err="1"/>
              <a:t>anchor_generator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anchor_generator_builder.build</a:t>
            </a:r>
            <a:r>
              <a:rPr lang="en-US" altLang="ko-KR" sz="1100" dirty="0"/>
              <a:t>(</a:t>
            </a:r>
          </a:p>
          <a:p>
            <a:r>
              <a:rPr lang="en-US" altLang="ko-KR" sz="1100" dirty="0"/>
              <a:t>      </a:t>
            </a:r>
            <a:r>
              <a:rPr lang="en-US" altLang="ko-KR" sz="1100" dirty="0" err="1"/>
              <a:t>ssd_config.anchor_generator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cxnSp>
        <p:nvCxnSpPr>
          <p:cNvPr id="43" name="꺾인 연결선 42"/>
          <p:cNvCxnSpPr>
            <a:stCxn id="36" idx="2"/>
            <a:endCxn id="41" idx="1"/>
          </p:cNvCxnSpPr>
          <p:nvPr/>
        </p:nvCxnSpPr>
        <p:spPr>
          <a:xfrm rot="5400000">
            <a:off x="7208556" y="6084502"/>
            <a:ext cx="895047" cy="1114610"/>
          </a:xfrm>
          <a:prstGeom prst="bentConnector4">
            <a:avLst>
              <a:gd name="adj1" fmla="val 31551"/>
              <a:gd name="adj2" fmla="val 120509"/>
            </a:avLst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74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574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anchor_generator</a:t>
            </a:r>
            <a:r>
              <a:rPr lang="ko-KR" altLang="en-US" sz="2800" b="1" dirty="0"/>
              <a:t>호출</a:t>
            </a:r>
            <a:endParaRPr lang="ko-KR" altLang="en-US" sz="28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18074" y="1197822"/>
            <a:ext cx="2930240" cy="554224"/>
          </a:xfrm>
          <a:prstGeom prst="roundRect">
            <a:avLst>
              <a:gd name="adj" fmla="val 216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anchor_generator_builder</a:t>
            </a:r>
            <a:r>
              <a:rPr lang="en-US" altLang="ko-KR" sz="1600" dirty="0" smtClean="0"/>
              <a:t>.py</a:t>
            </a:r>
            <a:endParaRPr lang="en-US" altLang="ko-KR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1863131" y="1939756"/>
            <a:ext cx="2407927" cy="5719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err="1"/>
              <a:t>def</a:t>
            </a:r>
            <a:r>
              <a:rPr lang="en-US" altLang="ko-KR" sz="1100" dirty="0"/>
              <a:t> build(</a:t>
            </a:r>
            <a:r>
              <a:rPr lang="en-US" altLang="ko-KR" sz="1100" dirty="0" err="1"/>
              <a:t>anchor_generator_config</a:t>
            </a:r>
            <a:r>
              <a:rPr lang="en-US" altLang="ko-KR" sz="1100" dirty="0"/>
              <a:t>):</a:t>
            </a:r>
            <a:endParaRPr lang="ko-KR" altLang="en-US" sz="1100" dirty="0"/>
          </a:p>
        </p:txBody>
      </p:sp>
      <p:cxnSp>
        <p:nvCxnSpPr>
          <p:cNvPr id="26" name="꺾인 연결선 25"/>
          <p:cNvCxnSpPr>
            <a:endCxn id="25" idx="1"/>
          </p:cNvCxnSpPr>
          <p:nvPr/>
        </p:nvCxnSpPr>
        <p:spPr>
          <a:xfrm rot="16200000" flipH="1">
            <a:off x="1551250" y="1913849"/>
            <a:ext cx="473685" cy="150078"/>
          </a:xfrm>
          <a:prstGeom prst="bentConnector2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488795" y="2699416"/>
            <a:ext cx="3899833" cy="26700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err="1"/>
              <a:t>elif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anchor_generator_config.WhichOneof</a:t>
            </a:r>
            <a:r>
              <a:rPr lang="en-US" altLang="ko-KR" sz="1100" dirty="0"/>
              <a:t>(</a:t>
            </a:r>
          </a:p>
          <a:p>
            <a:r>
              <a:rPr lang="en-US" altLang="ko-KR" sz="1100" dirty="0"/>
              <a:t>      '</a:t>
            </a:r>
            <a:r>
              <a:rPr lang="en-US" altLang="ko-KR" sz="1100" dirty="0" err="1"/>
              <a:t>anchor_generator_oneof</a:t>
            </a:r>
            <a:r>
              <a:rPr lang="en-US" altLang="ko-KR" sz="1100" dirty="0"/>
              <a:t>') == '</a:t>
            </a:r>
            <a:r>
              <a:rPr lang="en-US" altLang="ko-KR" sz="1100" dirty="0" err="1"/>
              <a:t>multiscale_anchor_generator</a:t>
            </a:r>
            <a:r>
              <a:rPr lang="en-US" altLang="ko-KR" sz="1100" dirty="0"/>
              <a:t>':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cfg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anchor_generator_config.multiscale_anchor_generator</a:t>
            </a:r>
            <a:endParaRPr lang="en-US" altLang="ko-KR" sz="1100" dirty="0"/>
          </a:p>
          <a:p>
            <a:r>
              <a:rPr lang="en-US" altLang="ko-KR" sz="1100" dirty="0"/>
              <a:t>    return </a:t>
            </a:r>
            <a:r>
              <a:rPr lang="en-US" altLang="ko-KR" sz="1200" dirty="0" err="1">
                <a:solidFill>
                  <a:srgbClr val="FF0000"/>
                </a:solidFill>
              </a:rPr>
              <a:t>multiscale_grid_anchor_generator.MultiscaleGridAnchorGenerator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</a:rPr>
              <a:t>cfg.min_level</a:t>
            </a:r>
            <a:r>
              <a:rPr lang="en-US" altLang="ko-KR" sz="1200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</a:rPr>
              <a:t>cfg.max_level</a:t>
            </a:r>
            <a:r>
              <a:rPr lang="en-US" altLang="ko-KR" sz="1200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</a:rPr>
              <a:t>cfg.anchor_scale</a:t>
            </a:r>
            <a:r>
              <a:rPr lang="en-US" altLang="ko-KR" sz="1200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    [float(</a:t>
            </a:r>
            <a:r>
              <a:rPr lang="en-US" altLang="ko-KR" sz="1200" dirty="0" err="1">
                <a:solidFill>
                  <a:srgbClr val="FF0000"/>
                </a:solidFill>
              </a:rPr>
              <a:t>aspect_ratio</a:t>
            </a:r>
            <a:r>
              <a:rPr lang="en-US" altLang="ko-KR" sz="1200" dirty="0">
                <a:solidFill>
                  <a:srgbClr val="FF0000"/>
                </a:solidFill>
              </a:rPr>
              <a:t>) for </a:t>
            </a:r>
            <a:r>
              <a:rPr lang="en-US" altLang="ko-KR" sz="1200" dirty="0" err="1">
                <a:solidFill>
                  <a:srgbClr val="FF0000"/>
                </a:solidFill>
              </a:rPr>
              <a:t>aspect_ratio</a:t>
            </a:r>
            <a:r>
              <a:rPr lang="en-US" altLang="ko-KR" sz="1200" dirty="0">
                <a:solidFill>
                  <a:srgbClr val="FF0000"/>
                </a:solidFill>
              </a:rPr>
              <a:t> in </a:t>
            </a:r>
            <a:r>
              <a:rPr lang="en-US" altLang="ko-KR" sz="1200" dirty="0" err="1">
                <a:solidFill>
                  <a:srgbClr val="FF0000"/>
                </a:solidFill>
              </a:rPr>
              <a:t>cfg.aspect_ratios</a:t>
            </a:r>
            <a:r>
              <a:rPr lang="en-US" altLang="ko-KR" sz="1200" dirty="0">
                <a:solidFill>
                  <a:srgbClr val="FF0000"/>
                </a:solidFill>
              </a:rPr>
              <a:t>],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</a:rPr>
              <a:t>cfg.scales_per_octave</a:t>
            </a:r>
            <a:r>
              <a:rPr lang="en-US" altLang="ko-KR" sz="1200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</a:rPr>
              <a:t>cfg.normalize_coordinates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    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30" name="꺾인 연결선 29"/>
          <p:cNvCxnSpPr>
            <a:stCxn id="25" idx="2"/>
            <a:endCxn id="28" idx="1"/>
          </p:cNvCxnSpPr>
          <p:nvPr/>
        </p:nvCxnSpPr>
        <p:spPr>
          <a:xfrm rot="16200000" flipH="1">
            <a:off x="2516569" y="3062232"/>
            <a:ext cx="1522752" cy="421700"/>
          </a:xfrm>
          <a:prstGeom prst="bentConnector2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136854" y="5748602"/>
            <a:ext cx="2930240" cy="554224"/>
          </a:xfrm>
          <a:prstGeom prst="roundRect">
            <a:avLst>
              <a:gd name="adj" fmla="val 216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</a:t>
            </a:r>
            <a:r>
              <a:rPr lang="en-US" altLang="ko-KR" sz="1600" dirty="0" smtClean="0"/>
              <a:t>ultiscale_grid_anchor_generator</a:t>
            </a:r>
            <a:r>
              <a:rPr lang="en-US" altLang="ko-KR" sz="1600" dirty="0" smtClean="0"/>
              <a:t>.py</a:t>
            </a:r>
            <a:endParaRPr lang="en-US" altLang="ko-KR" sz="1600" dirty="0"/>
          </a:p>
        </p:txBody>
      </p:sp>
      <p:sp>
        <p:nvSpPr>
          <p:cNvPr id="32" name="직사각형 31"/>
          <p:cNvSpPr/>
          <p:nvPr/>
        </p:nvSpPr>
        <p:spPr>
          <a:xfrm>
            <a:off x="3067094" y="6637324"/>
            <a:ext cx="4496617" cy="5719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class </a:t>
            </a:r>
            <a:r>
              <a:rPr lang="en-US" altLang="ko-KR" sz="1100" dirty="0" err="1"/>
              <a:t>MultiscaleGridAnchorGenerator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anchor_generator.AnchorGenerator</a:t>
            </a:r>
            <a:r>
              <a:rPr lang="en-US" altLang="ko-KR" sz="1100" dirty="0"/>
              <a:t>):</a:t>
            </a:r>
            <a:endParaRPr lang="ko-KR" altLang="en-US" sz="1100" dirty="0"/>
          </a:p>
        </p:txBody>
      </p:sp>
      <p:cxnSp>
        <p:nvCxnSpPr>
          <p:cNvPr id="33" name="꺾인 연결선 32"/>
          <p:cNvCxnSpPr>
            <a:stCxn id="28" idx="2"/>
            <a:endCxn id="31" idx="0"/>
          </p:cNvCxnSpPr>
          <p:nvPr/>
        </p:nvCxnSpPr>
        <p:spPr>
          <a:xfrm rot="5400000">
            <a:off x="3330792" y="3640681"/>
            <a:ext cx="379103" cy="383673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31" idx="2"/>
            <a:endCxn id="32" idx="1"/>
          </p:cNvCxnSpPr>
          <p:nvPr/>
        </p:nvCxnSpPr>
        <p:spPr>
          <a:xfrm rot="16200000" flipH="1">
            <a:off x="2024298" y="5880502"/>
            <a:ext cx="620473" cy="1465120"/>
          </a:xfrm>
          <a:prstGeom prst="bentConnector2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63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6847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SSD Object Detection Anchor generator </a:t>
            </a:r>
            <a:r>
              <a:rPr lang="ko-KR" altLang="en-US" sz="2800" b="1" dirty="0" smtClean="0"/>
              <a:t>동작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5648796" y="1490869"/>
            <a:ext cx="508049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elif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anchor_generator_config.WhichOneof</a:t>
            </a:r>
            <a:r>
              <a:rPr lang="ko-KR" altLang="en-US" sz="1100" dirty="0"/>
              <a:t>(</a:t>
            </a:r>
          </a:p>
          <a:p>
            <a:r>
              <a:rPr lang="ko-KR" altLang="en-US" sz="1100" dirty="0"/>
              <a:t>      '</a:t>
            </a:r>
            <a:r>
              <a:rPr lang="ko-KR" altLang="en-US" sz="1100" dirty="0" err="1"/>
              <a:t>anchor_generator_oneof</a:t>
            </a:r>
            <a:r>
              <a:rPr lang="ko-KR" altLang="en-US" sz="1100" dirty="0"/>
              <a:t>') == '</a:t>
            </a:r>
            <a:r>
              <a:rPr lang="ko-KR" altLang="en-US" sz="1100" dirty="0" err="1"/>
              <a:t>multiscale_anchor_generator</a:t>
            </a:r>
            <a:r>
              <a:rPr lang="ko-KR" altLang="en-US" sz="1100" dirty="0"/>
              <a:t>':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cfg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anchor_generator_config.multiscale_anchor_generator</a:t>
            </a:r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return</a:t>
            </a:r>
            <a:r>
              <a:rPr lang="ko-KR" altLang="en-US" sz="1100" dirty="0"/>
              <a:t> </a:t>
            </a:r>
            <a:r>
              <a:rPr lang="ko-KR" altLang="en-US" sz="1100" dirty="0" err="1">
                <a:solidFill>
                  <a:srgbClr val="FF0000"/>
                </a:solidFill>
              </a:rPr>
              <a:t>multiscale_grid_anchor_generator.MultiscaleGridAnchorGenerator</a:t>
            </a:r>
            <a:r>
              <a:rPr lang="ko-KR" altLang="en-US" sz="1100" dirty="0"/>
              <a:t>(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cfg.min_level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cfg.max_level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cfg.anchor_scale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[</a:t>
            </a:r>
            <a:r>
              <a:rPr lang="ko-KR" altLang="en-US" sz="1100" dirty="0" err="1"/>
              <a:t>float</a:t>
            </a:r>
            <a:r>
              <a:rPr lang="ko-KR" altLang="en-US" sz="1100" dirty="0"/>
              <a:t>(</a:t>
            </a:r>
            <a:r>
              <a:rPr lang="ko-KR" altLang="en-US" sz="1100" dirty="0" err="1"/>
              <a:t>aspect_ratio</a:t>
            </a:r>
            <a:r>
              <a:rPr lang="ko-KR" altLang="en-US" sz="1100" dirty="0"/>
              <a:t>) </a:t>
            </a:r>
            <a:r>
              <a:rPr lang="ko-KR" altLang="en-US" sz="1100" dirty="0" err="1"/>
              <a:t>for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aspect_ratio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cfg.aspect_ratios</a:t>
            </a:r>
            <a:r>
              <a:rPr lang="ko-KR" altLang="en-US" sz="1100" dirty="0"/>
              <a:t>],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cfg.scales_per_octave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cfg.normalize_coordinates</a:t>
            </a:r>
            <a:endParaRPr lang="ko-KR" alt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561561" y="1152315"/>
            <a:ext cx="6381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Lib/site-packages/object_detection_builders/anchor_generator_builder.py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705678" y="1937240"/>
            <a:ext cx="4586909" cy="5542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 err="1" smtClean="0">
                <a:solidFill>
                  <a:schemeClr val="tx1"/>
                </a:solidFill>
              </a:rPr>
              <a:t>multiscale_grid_anchor_generator.MultiscaleGridAnchorGenerator</a:t>
            </a:r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cfg</a:t>
            </a:r>
            <a:r>
              <a:rPr lang="en-US" altLang="ko-KR" sz="1100" dirty="0" smtClean="0">
                <a:solidFill>
                  <a:schemeClr val="tx1"/>
                </a:solidFill>
              </a:rPr>
              <a:t>…)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908538" y="3437429"/>
            <a:ext cx="5343525" cy="40780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700" dirty="0" err="1"/>
              <a:t>class</a:t>
            </a:r>
            <a:r>
              <a:rPr lang="ko-KR" altLang="en-US" sz="700" dirty="0"/>
              <a:t> </a:t>
            </a:r>
            <a:r>
              <a:rPr lang="ko-KR" altLang="en-US" sz="700" dirty="0" err="1"/>
              <a:t>MultiscaleGridAnchorGenerator</a:t>
            </a:r>
            <a:r>
              <a:rPr lang="ko-KR" altLang="en-US" sz="700" dirty="0"/>
              <a:t>(</a:t>
            </a:r>
            <a:r>
              <a:rPr lang="ko-KR" altLang="en-US" sz="700" dirty="0" err="1"/>
              <a:t>anchor_generator.AnchorGenerator</a:t>
            </a:r>
            <a:r>
              <a:rPr lang="ko-KR" altLang="en-US" sz="700" dirty="0"/>
              <a:t>):</a:t>
            </a:r>
          </a:p>
          <a:p>
            <a:r>
              <a:rPr lang="ko-KR" altLang="en-US" sz="700" dirty="0"/>
              <a:t>  """</a:t>
            </a:r>
            <a:r>
              <a:rPr lang="ko-KR" altLang="en-US" sz="700" dirty="0" err="1"/>
              <a:t>Generate</a:t>
            </a:r>
            <a:r>
              <a:rPr lang="ko-KR" altLang="en-US" sz="700" dirty="0"/>
              <a:t> </a:t>
            </a:r>
            <a:r>
              <a:rPr lang="ko-KR" altLang="en-US" sz="700" dirty="0" err="1"/>
              <a:t>a</a:t>
            </a:r>
            <a:r>
              <a:rPr lang="ko-KR" altLang="en-US" sz="700" dirty="0"/>
              <a:t> </a:t>
            </a:r>
            <a:r>
              <a:rPr lang="ko-KR" altLang="en-US" sz="700" dirty="0" err="1"/>
              <a:t>grid</a:t>
            </a:r>
            <a:r>
              <a:rPr lang="ko-KR" altLang="en-US" sz="700" dirty="0"/>
              <a:t> of </a:t>
            </a:r>
            <a:r>
              <a:rPr lang="ko-KR" altLang="en-US" sz="700" dirty="0" err="1"/>
              <a:t>anchors</a:t>
            </a:r>
            <a:r>
              <a:rPr lang="ko-KR" altLang="en-US" sz="700" dirty="0"/>
              <a:t> </a:t>
            </a:r>
            <a:r>
              <a:rPr lang="ko-KR" altLang="en-US" sz="700" dirty="0" err="1"/>
              <a:t>for</a:t>
            </a:r>
            <a:r>
              <a:rPr lang="ko-KR" altLang="en-US" sz="700" dirty="0"/>
              <a:t> </a:t>
            </a:r>
            <a:r>
              <a:rPr lang="ko-KR" altLang="en-US" sz="700" dirty="0" err="1"/>
              <a:t>multiple</a:t>
            </a:r>
            <a:r>
              <a:rPr lang="ko-KR" altLang="en-US" sz="700" dirty="0"/>
              <a:t> CNN </a:t>
            </a:r>
            <a:r>
              <a:rPr lang="ko-KR" altLang="en-US" sz="700" dirty="0" err="1"/>
              <a:t>layers</a:t>
            </a:r>
            <a:r>
              <a:rPr lang="ko-KR" altLang="en-US" sz="700" dirty="0"/>
              <a:t> of </a:t>
            </a:r>
            <a:r>
              <a:rPr lang="ko-KR" altLang="en-US" sz="700" dirty="0" err="1"/>
              <a:t>different</a:t>
            </a:r>
            <a:r>
              <a:rPr lang="ko-KR" altLang="en-US" sz="700" dirty="0"/>
              <a:t> </a:t>
            </a:r>
            <a:r>
              <a:rPr lang="ko-KR" altLang="en-US" sz="700" dirty="0" err="1"/>
              <a:t>scale</a:t>
            </a:r>
            <a:r>
              <a:rPr lang="ko-KR" altLang="en-US" sz="700" dirty="0"/>
              <a:t>."""</a:t>
            </a:r>
          </a:p>
          <a:p>
            <a:endParaRPr lang="ko-KR" altLang="en-US" sz="700" dirty="0"/>
          </a:p>
          <a:p>
            <a:r>
              <a:rPr lang="ko-KR" altLang="en-US" sz="700" dirty="0"/>
              <a:t>  </a:t>
            </a:r>
            <a:r>
              <a:rPr lang="ko-KR" altLang="en-US" sz="700" dirty="0" err="1"/>
              <a:t>def</a:t>
            </a:r>
            <a:r>
              <a:rPr lang="ko-KR" altLang="en-US" sz="700" dirty="0"/>
              <a:t> __</a:t>
            </a:r>
            <a:r>
              <a:rPr lang="ko-KR" altLang="en-US" sz="700" dirty="0" err="1"/>
              <a:t>init</a:t>
            </a:r>
            <a:r>
              <a:rPr lang="ko-KR" altLang="en-US" sz="700" dirty="0"/>
              <a:t>__(</a:t>
            </a:r>
            <a:r>
              <a:rPr lang="ko-KR" altLang="en-US" sz="700" dirty="0" err="1"/>
              <a:t>self</a:t>
            </a:r>
            <a:r>
              <a:rPr lang="ko-KR" altLang="en-US" sz="700" dirty="0"/>
              <a:t>, </a:t>
            </a:r>
            <a:r>
              <a:rPr lang="ko-KR" altLang="en-US" sz="700" dirty="0" err="1"/>
              <a:t>min_level</a:t>
            </a:r>
            <a:r>
              <a:rPr lang="ko-KR" altLang="en-US" sz="700" dirty="0"/>
              <a:t>, </a:t>
            </a:r>
            <a:r>
              <a:rPr lang="ko-KR" altLang="en-US" sz="700" dirty="0" err="1"/>
              <a:t>max_level</a:t>
            </a:r>
            <a:r>
              <a:rPr lang="ko-KR" altLang="en-US" sz="700" dirty="0"/>
              <a:t>, </a:t>
            </a:r>
            <a:r>
              <a:rPr lang="ko-KR" altLang="en-US" sz="700" dirty="0" err="1"/>
              <a:t>anchor_scale</a:t>
            </a:r>
            <a:r>
              <a:rPr lang="ko-KR" altLang="en-US" sz="700" dirty="0"/>
              <a:t>, </a:t>
            </a:r>
            <a:r>
              <a:rPr lang="ko-KR" altLang="en-US" sz="700" dirty="0" err="1"/>
              <a:t>aspect_ratios</a:t>
            </a:r>
            <a:r>
              <a:rPr lang="ko-KR" altLang="en-US" sz="700" dirty="0"/>
              <a:t>,</a:t>
            </a:r>
          </a:p>
          <a:p>
            <a:r>
              <a:rPr lang="ko-KR" altLang="en-US" sz="700" dirty="0"/>
              <a:t>               </a:t>
            </a:r>
            <a:r>
              <a:rPr lang="ko-KR" altLang="en-US" sz="700" dirty="0" err="1"/>
              <a:t>scales_per_octave</a:t>
            </a:r>
            <a:r>
              <a:rPr lang="ko-KR" altLang="en-US" sz="700" dirty="0"/>
              <a:t>, </a:t>
            </a:r>
            <a:r>
              <a:rPr lang="ko-KR" altLang="en-US" sz="700" dirty="0" err="1"/>
              <a:t>normalize_coordinates</a:t>
            </a:r>
            <a:r>
              <a:rPr lang="ko-KR" altLang="en-US" sz="700" dirty="0"/>
              <a:t>=</a:t>
            </a:r>
            <a:r>
              <a:rPr lang="ko-KR" altLang="en-US" sz="700" dirty="0" err="1"/>
              <a:t>True</a:t>
            </a:r>
            <a:r>
              <a:rPr lang="ko-KR" altLang="en-US" sz="700" dirty="0"/>
              <a:t>):</a:t>
            </a:r>
          </a:p>
          <a:p>
            <a:r>
              <a:rPr lang="ko-KR" altLang="en-US" sz="700" dirty="0"/>
              <a:t>    """</a:t>
            </a:r>
            <a:r>
              <a:rPr lang="ko-KR" altLang="en-US" sz="700" dirty="0" err="1"/>
              <a:t>Constructs</a:t>
            </a:r>
            <a:r>
              <a:rPr lang="ko-KR" altLang="en-US" sz="700" dirty="0"/>
              <a:t> </a:t>
            </a:r>
            <a:r>
              <a:rPr lang="ko-KR" altLang="en-US" sz="700" dirty="0" err="1"/>
              <a:t>a</a:t>
            </a:r>
            <a:r>
              <a:rPr lang="ko-KR" altLang="en-US" sz="700" dirty="0"/>
              <a:t> </a:t>
            </a:r>
            <a:r>
              <a:rPr lang="ko-KR" altLang="en-US" sz="700" dirty="0" err="1"/>
              <a:t>MultiscaleGridAnchorGenerator</a:t>
            </a:r>
            <a:r>
              <a:rPr lang="ko-KR" altLang="en-US" sz="700" dirty="0"/>
              <a:t>.</a:t>
            </a:r>
          </a:p>
          <a:p>
            <a:endParaRPr lang="ko-KR" altLang="en-US" sz="700" dirty="0"/>
          </a:p>
          <a:p>
            <a:r>
              <a:rPr lang="ko-KR" altLang="en-US" sz="700" dirty="0" smtClean="0"/>
              <a:t>    </a:t>
            </a:r>
            <a:r>
              <a:rPr lang="ko-KR" altLang="en-US" sz="700" dirty="0" err="1"/>
              <a:t>Args</a:t>
            </a:r>
            <a:r>
              <a:rPr lang="ko-KR" altLang="en-US" sz="700" dirty="0"/>
              <a:t>:</a:t>
            </a:r>
          </a:p>
          <a:p>
            <a:r>
              <a:rPr lang="ko-KR" altLang="en-US" sz="700" dirty="0"/>
              <a:t>      </a:t>
            </a:r>
            <a:r>
              <a:rPr lang="ko-KR" altLang="en-US" sz="700" dirty="0" err="1"/>
              <a:t>min_level</a:t>
            </a:r>
            <a:r>
              <a:rPr lang="ko-KR" altLang="en-US" sz="700" dirty="0"/>
              <a:t>: </a:t>
            </a:r>
            <a:r>
              <a:rPr lang="ko-KR" altLang="en-US" sz="700" dirty="0" err="1"/>
              <a:t>minimum</a:t>
            </a:r>
            <a:r>
              <a:rPr lang="ko-KR" altLang="en-US" sz="700" dirty="0"/>
              <a:t> </a:t>
            </a:r>
            <a:r>
              <a:rPr lang="ko-KR" altLang="en-US" sz="700" dirty="0" err="1"/>
              <a:t>level</a:t>
            </a:r>
            <a:r>
              <a:rPr lang="ko-KR" altLang="en-US" sz="700" dirty="0"/>
              <a:t> </a:t>
            </a:r>
            <a:r>
              <a:rPr lang="ko-KR" altLang="en-US" sz="700" dirty="0" err="1"/>
              <a:t>in</a:t>
            </a:r>
            <a:r>
              <a:rPr lang="ko-KR" altLang="en-US" sz="700" dirty="0"/>
              <a:t> </a:t>
            </a:r>
            <a:r>
              <a:rPr lang="ko-KR" altLang="en-US" sz="700" dirty="0" err="1"/>
              <a:t>feature</a:t>
            </a:r>
            <a:r>
              <a:rPr lang="ko-KR" altLang="en-US" sz="700" dirty="0"/>
              <a:t> </a:t>
            </a:r>
            <a:r>
              <a:rPr lang="ko-KR" altLang="en-US" sz="700" dirty="0" err="1"/>
              <a:t>pyramid</a:t>
            </a:r>
            <a:r>
              <a:rPr lang="ko-KR" altLang="en-US" sz="700" dirty="0"/>
              <a:t>.</a:t>
            </a:r>
          </a:p>
          <a:p>
            <a:r>
              <a:rPr lang="ko-KR" altLang="en-US" sz="700" dirty="0"/>
              <a:t>      </a:t>
            </a:r>
            <a:r>
              <a:rPr lang="ko-KR" altLang="en-US" sz="700" dirty="0" err="1"/>
              <a:t>max_level</a:t>
            </a:r>
            <a:r>
              <a:rPr lang="ko-KR" altLang="en-US" sz="700" dirty="0"/>
              <a:t>: </a:t>
            </a:r>
            <a:r>
              <a:rPr lang="ko-KR" altLang="en-US" sz="700" dirty="0" err="1"/>
              <a:t>maximum</a:t>
            </a:r>
            <a:r>
              <a:rPr lang="ko-KR" altLang="en-US" sz="700" dirty="0"/>
              <a:t> </a:t>
            </a:r>
            <a:r>
              <a:rPr lang="ko-KR" altLang="en-US" sz="700" dirty="0" err="1"/>
              <a:t>level</a:t>
            </a:r>
            <a:r>
              <a:rPr lang="ko-KR" altLang="en-US" sz="700" dirty="0"/>
              <a:t> </a:t>
            </a:r>
            <a:r>
              <a:rPr lang="ko-KR" altLang="en-US" sz="700" dirty="0" err="1"/>
              <a:t>in</a:t>
            </a:r>
            <a:r>
              <a:rPr lang="ko-KR" altLang="en-US" sz="700" dirty="0"/>
              <a:t> </a:t>
            </a:r>
            <a:r>
              <a:rPr lang="ko-KR" altLang="en-US" sz="700" dirty="0" err="1"/>
              <a:t>feature</a:t>
            </a:r>
            <a:r>
              <a:rPr lang="ko-KR" altLang="en-US" sz="700" dirty="0"/>
              <a:t> </a:t>
            </a:r>
            <a:r>
              <a:rPr lang="ko-KR" altLang="en-US" sz="700" dirty="0" err="1"/>
              <a:t>pyramid</a:t>
            </a:r>
            <a:r>
              <a:rPr lang="ko-KR" altLang="en-US" sz="700" dirty="0"/>
              <a:t>.</a:t>
            </a:r>
          </a:p>
          <a:p>
            <a:r>
              <a:rPr lang="ko-KR" altLang="en-US" sz="700" dirty="0"/>
              <a:t>      </a:t>
            </a:r>
            <a:r>
              <a:rPr lang="ko-KR" altLang="en-US" sz="700" dirty="0" err="1"/>
              <a:t>anchor_scale</a:t>
            </a:r>
            <a:r>
              <a:rPr lang="ko-KR" altLang="en-US" sz="700" dirty="0"/>
              <a:t>: </a:t>
            </a:r>
            <a:r>
              <a:rPr lang="ko-KR" altLang="en-US" sz="700" dirty="0" err="1"/>
              <a:t>anchor</a:t>
            </a:r>
            <a:r>
              <a:rPr lang="ko-KR" altLang="en-US" sz="700" dirty="0"/>
              <a:t> </a:t>
            </a:r>
            <a:r>
              <a:rPr lang="ko-KR" altLang="en-US" sz="700" dirty="0" err="1"/>
              <a:t>scale</a:t>
            </a:r>
            <a:r>
              <a:rPr lang="ko-KR" altLang="en-US" sz="700" dirty="0"/>
              <a:t> and </a:t>
            </a:r>
            <a:r>
              <a:rPr lang="ko-KR" altLang="en-US" sz="700" dirty="0" err="1"/>
              <a:t>feature</a:t>
            </a:r>
            <a:r>
              <a:rPr lang="ko-KR" altLang="en-US" sz="700" dirty="0"/>
              <a:t> </a:t>
            </a:r>
            <a:r>
              <a:rPr lang="ko-KR" altLang="en-US" sz="700" dirty="0" err="1"/>
              <a:t>stride</a:t>
            </a:r>
            <a:r>
              <a:rPr lang="ko-KR" altLang="en-US" sz="700" dirty="0"/>
              <a:t> </a:t>
            </a:r>
            <a:r>
              <a:rPr lang="ko-KR" altLang="en-US" sz="700" dirty="0" err="1"/>
              <a:t>define</a:t>
            </a:r>
            <a:r>
              <a:rPr lang="ko-KR" altLang="en-US" sz="700" dirty="0"/>
              <a:t> </a:t>
            </a:r>
            <a:r>
              <a:rPr lang="ko-KR" altLang="en-US" sz="700" dirty="0" err="1"/>
              <a:t>the</a:t>
            </a:r>
            <a:r>
              <a:rPr lang="ko-KR" altLang="en-US" sz="700" dirty="0"/>
              <a:t> </a:t>
            </a:r>
            <a:r>
              <a:rPr lang="ko-KR" altLang="en-US" sz="700" dirty="0" err="1"/>
              <a:t>size</a:t>
            </a:r>
            <a:r>
              <a:rPr lang="ko-KR" altLang="en-US" sz="700" dirty="0"/>
              <a:t> of </a:t>
            </a:r>
            <a:r>
              <a:rPr lang="ko-KR" altLang="en-US" sz="700" dirty="0" err="1"/>
              <a:t>the</a:t>
            </a:r>
            <a:r>
              <a:rPr lang="ko-KR" altLang="en-US" sz="700" dirty="0"/>
              <a:t> </a:t>
            </a:r>
            <a:r>
              <a:rPr lang="ko-KR" altLang="en-US" sz="700" dirty="0" err="1"/>
              <a:t>base</a:t>
            </a:r>
            <a:endParaRPr lang="ko-KR" altLang="en-US" sz="700" dirty="0"/>
          </a:p>
          <a:p>
            <a:r>
              <a:rPr lang="ko-KR" altLang="en-US" sz="700" dirty="0"/>
              <a:t>        </a:t>
            </a:r>
            <a:r>
              <a:rPr lang="ko-KR" altLang="en-US" sz="700" dirty="0" err="1"/>
              <a:t>anchor</a:t>
            </a:r>
            <a:r>
              <a:rPr lang="ko-KR" altLang="en-US" sz="700" dirty="0"/>
              <a:t> </a:t>
            </a:r>
            <a:r>
              <a:rPr lang="ko-KR" altLang="en-US" sz="700" dirty="0" err="1"/>
              <a:t>on</a:t>
            </a:r>
            <a:r>
              <a:rPr lang="ko-KR" altLang="en-US" sz="700" dirty="0"/>
              <a:t> </a:t>
            </a:r>
            <a:r>
              <a:rPr lang="ko-KR" altLang="en-US" sz="700" dirty="0" err="1"/>
              <a:t>an</a:t>
            </a:r>
            <a:r>
              <a:rPr lang="ko-KR" altLang="en-US" sz="700" dirty="0"/>
              <a:t> </a:t>
            </a:r>
            <a:r>
              <a:rPr lang="ko-KR" altLang="en-US" sz="700" dirty="0" err="1"/>
              <a:t>image</a:t>
            </a:r>
            <a:r>
              <a:rPr lang="ko-KR" altLang="en-US" sz="700" dirty="0"/>
              <a:t>. </a:t>
            </a:r>
            <a:r>
              <a:rPr lang="ko-KR" altLang="en-US" sz="700" dirty="0" err="1"/>
              <a:t>For</a:t>
            </a:r>
            <a:r>
              <a:rPr lang="ko-KR" altLang="en-US" sz="700" dirty="0"/>
              <a:t> </a:t>
            </a:r>
            <a:r>
              <a:rPr lang="ko-KR" altLang="en-US" sz="700" dirty="0" err="1"/>
              <a:t>example</a:t>
            </a:r>
            <a:r>
              <a:rPr lang="ko-KR" altLang="en-US" sz="700" dirty="0"/>
              <a:t>, </a:t>
            </a:r>
            <a:r>
              <a:rPr lang="ko-KR" altLang="en-US" sz="700" dirty="0" err="1"/>
              <a:t>given</a:t>
            </a:r>
            <a:r>
              <a:rPr lang="ko-KR" altLang="en-US" sz="700" dirty="0"/>
              <a:t> </a:t>
            </a:r>
            <a:r>
              <a:rPr lang="ko-KR" altLang="en-US" sz="700" dirty="0" err="1"/>
              <a:t>a</a:t>
            </a:r>
            <a:r>
              <a:rPr lang="ko-KR" altLang="en-US" sz="700" dirty="0"/>
              <a:t> </a:t>
            </a:r>
            <a:r>
              <a:rPr lang="ko-KR" altLang="en-US" sz="700" dirty="0" err="1"/>
              <a:t>feature</a:t>
            </a:r>
            <a:r>
              <a:rPr lang="ko-KR" altLang="en-US" sz="700" dirty="0"/>
              <a:t> </a:t>
            </a:r>
            <a:r>
              <a:rPr lang="ko-KR" altLang="en-US" sz="700" dirty="0" err="1"/>
              <a:t>pyramid</a:t>
            </a:r>
            <a:r>
              <a:rPr lang="ko-KR" altLang="en-US" sz="700" dirty="0"/>
              <a:t> </a:t>
            </a:r>
            <a:r>
              <a:rPr lang="ko-KR" altLang="en-US" sz="700" dirty="0" err="1"/>
              <a:t>with</a:t>
            </a:r>
            <a:r>
              <a:rPr lang="ko-KR" altLang="en-US" sz="700" dirty="0"/>
              <a:t> </a:t>
            </a:r>
            <a:r>
              <a:rPr lang="ko-KR" altLang="en-US" sz="700" dirty="0" err="1"/>
              <a:t>strides</a:t>
            </a:r>
            <a:endParaRPr lang="ko-KR" altLang="en-US" sz="700" dirty="0"/>
          </a:p>
          <a:p>
            <a:r>
              <a:rPr lang="ko-KR" altLang="en-US" sz="700" dirty="0"/>
              <a:t>        [2^3, ..., 2^7] and </a:t>
            </a:r>
            <a:r>
              <a:rPr lang="ko-KR" altLang="en-US" sz="700" dirty="0" err="1"/>
              <a:t>anchor</a:t>
            </a:r>
            <a:r>
              <a:rPr lang="ko-KR" altLang="en-US" sz="700" dirty="0"/>
              <a:t> </a:t>
            </a:r>
            <a:r>
              <a:rPr lang="ko-KR" altLang="en-US" sz="700" dirty="0" err="1"/>
              <a:t>scale</a:t>
            </a:r>
            <a:r>
              <a:rPr lang="ko-KR" altLang="en-US" sz="700" dirty="0"/>
              <a:t> 4. The </a:t>
            </a:r>
            <a:r>
              <a:rPr lang="ko-KR" altLang="en-US" sz="700" dirty="0" err="1"/>
              <a:t>base</a:t>
            </a:r>
            <a:r>
              <a:rPr lang="ko-KR" altLang="en-US" sz="700" dirty="0"/>
              <a:t> </a:t>
            </a:r>
            <a:r>
              <a:rPr lang="ko-KR" altLang="en-US" sz="700" dirty="0" err="1"/>
              <a:t>anchor</a:t>
            </a:r>
            <a:r>
              <a:rPr lang="ko-KR" altLang="en-US" sz="700" dirty="0"/>
              <a:t> </a:t>
            </a:r>
            <a:r>
              <a:rPr lang="ko-KR" altLang="en-US" sz="700" dirty="0" err="1"/>
              <a:t>size</a:t>
            </a:r>
            <a:r>
              <a:rPr lang="ko-KR" altLang="en-US" sz="700" dirty="0"/>
              <a:t> </a:t>
            </a:r>
            <a:r>
              <a:rPr lang="ko-KR" altLang="en-US" sz="700" dirty="0" err="1"/>
              <a:t>is</a:t>
            </a:r>
            <a:endParaRPr lang="ko-KR" altLang="en-US" sz="700" dirty="0"/>
          </a:p>
          <a:p>
            <a:r>
              <a:rPr lang="ko-KR" altLang="en-US" sz="700" dirty="0"/>
              <a:t>        4 * [2^3, ..., 2^7].</a:t>
            </a:r>
          </a:p>
          <a:p>
            <a:r>
              <a:rPr lang="ko-KR" altLang="en-US" sz="700" dirty="0"/>
              <a:t>      </a:t>
            </a:r>
            <a:r>
              <a:rPr lang="ko-KR" altLang="en-US" sz="700" dirty="0" err="1"/>
              <a:t>aspect_ratios</a:t>
            </a:r>
            <a:r>
              <a:rPr lang="ko-KR" altLang="en-US" sz="700" dirty="0"/>
              <a:t>: </a:t>
            </a:r>
            <a:r>
              <a:rPr lang="ko-KR" altLang="en-US" sz="700" dirty="0" err="1"/>
              <a:t>list</a:t>
            </a:r>
            <a:r>
              <a:rPr lang="ko-KR" altLang="en-US" sz="700" dirty="0"/>
              <a:t> </a:t>
            </a:r>
            <a:r>
              <a:rPr lang="ko-KR" altLang="en-US" sz="700" dirty="0" err="1"/>
              <a:t>or</a:t>
            </a:r>
            <a:r>
              <a:rPr lang="ko-KR" altLang="en-US" sz="700" dirty="0"/>
              <a:t> </a:t>
            </a:r>
            <a:r>
              <a:rPr lang="ko-KR" altLang="en-US" sz="700" dirty="0" err="1"/>
              <a:t>tuple</a:t>
            </a:r>
            <a:r>
              <a:rPr lang="ko-KR" altLang="en-US" sz="700" dirty="0"/>
              <a:t> of (</a:t>
            </a:r>
            <a:r>
              <a:rPr lang="ko-KR" altLang="en-US" sz="700" dirty="0" err="1"/>
              <a:t>float</a:t>
            </a:r>
            <a:r>
              <a:rPr lang="ko-KR" altLang="en-US" sz="700" dirty="0"/>
              <a:t>) </a:t>
            </a:r>
            <a:r>
              <a:rPr lang="ko-KR" altLang="en-US" sz="700" dirty="0" err="1"/>
              <a:t>aspect</a:t>
            </a:r>
            <a:r>
              <a:rPr lang="ko-KR" altLang="en-US" sz="700" dirty="0"/>
              <a:t> </a:t>
            </a:r>
            <a:r>
              <a:rPr lang="ko-KR" altLang="en-US" sz="700" dirty="0" err="1"/>
              <a:t>ratios</a:t>
            </a:r>
            <a:r>
              <a:rPr lang="ko-KR" altLang="en-US" sz="700" dirty="0"/>
              <a:t> </a:t>
            </a:r>
            <a:r>
              <a:rPr lang="ko-KR" altLang="en-US" sz="700" dirty="0" err="1"/>
              <a:t>to</a:t>
            </a:r>
            <a:r>
              <a:rPr lang="ko-KR" altLang="en-US" sz="700" dirty="0"/>
              <a:t> </a:t>
            </a:r>
            <a:r>
              <a:rPr lang="ko-KR" altLang="en-US" sz="700" dirty="0" err="1"/>
              <a:t>place</a:t>
            </a:r>
            <a:r>
              <a:rPr lang="ko-KR" altLang="en-US" sz="700" dirty="0"/>
              <a:t> </a:t>
            </a:r>
            <a:r>
              <a:rPr lang="ko-KR" altLang="en-US" sz="700" dirty="0" err="1"/>
              <a:t>on</a:t>
            </a:r>
            <a:r>
              <a:rPr lang="ko-KR" altLang="en-US" sz="700" dirty="0"/>
              <a:t> </a:t>
            </a:r>
            <a:r>
              <a:rPr lang="ko-KR" altLang="en-US" sz="700" dirty="0" err="1"/>
              <a:t>each</a:t>
            </a:r>
            <a:endParaRPr lang="ko-KR" altLang="en-US" sz="700" dirty="0"/>
          </a:p>
          <a:p>
            <a:r>
              <a:rPr lang="ko-KR" altLang="en-US" sz="700" dirty="0"/>
              <a:t>        </a:t>
            </a:r>
            <a:r>
              <a:rPr lang="ko-KR" altLang="en-US" sz="700" dirty="0" err="1"/>
              <a:t>grid</a:t>
            </a:r>
            <a:r>
              <a:rPr lang="ko-KR" altLang="en-US" sz="700" dirty="0"/>
              <a:t> </a:t>
            </a:r>
            <a:r>
              <a:rPr lang="ko-KR" altLang="en-US" sz="700" dirty="0" err="1"/>
              <a:t>point</a:t>
            </a:r>
            <a:r>
              <a:rPr lang="ko-KR" altLang="en-US" sz="700" dirty="0"/>
              <a:t>.</a:t>
            </a:r>
          </a:p>
          <a:p>
            <a:r>
              <a:rPr lang="ko-KR" altLang="en-US" sz="700" dirty="0"/>
              <a:t>      </a:t>
            </a:r>
            <a:r>
              <a:rPr lang="ko-KR" altLang="en-US" sz="700" dirty="0" err="1"/>
              <a:t>scales_per_octave</a:t>
            </a:r>
            <a:r>
              <a:rPr lang="ko-KR" altLang="en-US" sz="700" dirty="0"/>
              <a:t>: </a:t>
            </a:r>
            <a:r>
              <a:rPr lang="ko-KR" altLang="en-US" sz="700" dirty="0" err="1"/>
              <a:t>integer</a:t>
            </a:r>
            <a:r>
              <a:rPr lang="ko-KR" altLang="en-US" sz="700" dirty="0"/>
              <a:t> </a:t>
            </a:r>
            <a:r>
              <a:rPr lang="ko-KR" altLang="en-US" sz="700" dirty="0" err="1"/>
              <a:t>number</a:t>
            </a:r>
            <a:r>
              <a:rPr lang="ko-KR" altLang="en-US" sz="700" dirty="0"/>
              <a:t> of </a:t>
            </a:r>
            <a:r>
              <a:rPr lang="ko-KR" altLang="en-US" sz="700" dirty="0" err="1"/>
              <a:t>intermediate</a:t>
            </a:r>
            <a:r>
              <a:rPr lang="ko-KR" altLang="en-US" sz="700" dirty="0"/>
              <a:t> </a:t>
            </a:r>
            <a:r>
              <a:rPr lang="ko-KR" altLang="en-US" sz="700" dirty="0" err="1"/>
              <a:t>scales</a:t>
            </a:r>
            <a:r>
              <a:rPr lang="ko-KR" altLang="en-US" sz="700" dirty="0"/>
              <a:t> </a:t>
            </a:r>
            <a:r>
              <a:rPr lang="ko-KR" altLang="en-US" sz="700" dirty="0" err="1"/>
              <a:t>per</a:t>
            </a:r>
            <a:r>
              <a:rPr lang="ko-KR" altLang="en-US" sz="700" dirty="0"/>
              <a:t> </a:t>
            </a:r>
            <a:r>
              <a:rPr lang="ko-KR" altLang="en-US" sz="700" dirty="0" err="1"/>
              <a:t>scale</a:t>
            </a:r>
            <a:r>
              <a:rPr lang="ko-KR" altLang="en-US" sz="700" dirty="0"/>
              <a:t> </a:t>
            </a:r>
            <a:r>
              <a:rPr lang="ko-KR" altLang="en-US" sz="700" dirty="0" err="1"/>
              <a:t>octave</a:t>
            </a:r>
            <a:r>
              <a:rPr lang="ko-KR" altLang="en-US" sz="700" dirty="0"/>
              <a:t>.</a:t>
            </a:r>
          </a:p>
          <a:p>
            <a:r>
              <a:rPr lang="ko-KR" altLang="en-US" sz="700" dirty="0"/>
              <a:t>      </a:t>
            </a:r>
            <a:r>
              <a:rPr lang="ko-KR" altLang="en-US" sz="700" dirty="0" err="1"/>
              <a:t>normalize_coordinates</a:t>
            </a:r>
            <a:r>
              <a:rPr lang="ko-KR" altLang="en-US" sz="700" dirty="0"/>
              <a:t>: </a:t>
            </a:r>
            <a:r>
              <a:rPr lang="ko-KR" altLang="en-US" sz="700" dirty="0" err="1"/>
              <a:t>whether</a:t>
            </a:r>
            <a:r>
              <a:rPr lang="ko-KR" altLang="en-US" sz="700" dirty="0"/>
              <a:t> </a:t>
            </a:r>
            <a:r>
              <a:rPr lang="ko-KR" altLang="en-US" sz="700" dirty="0" err="1"/>
              <a:t>to</a:t>
            </a:r>
            <a:r>
              <a:rPr lang="ko-KR" altLang="en-US" sz="700" dirty="0"/>
              <a:t> </a:t>
            </a:r>
            <a:r>
              <a:rPr lang="ko-KR" altLang="en-US" sz="700" dirty="0" err="1"/>
              <a:t>produce</a:t>
            </a:r>
            <a:r>
              <a:rPr lang="ko-KR" altLang="en-US" sz="700" dirty="0"/>
              <a:t> </a:t>
            </a:r>
            <a:r>
              <a:rPr lang="ko-KR" altLang="en-US" sz="700" dirty="0" err="1"/>
              <a:t>anchors</a:t>
            </a:r>
            <a:r>
              <a:rPr lang="ko-KR" altLang="en-US" sz="700" dirty="0"/>
              <a:t> </a:t>
            </a:r>
            <a:r>
              <a:rPr lang="ko-KR" altLang="en-US" sz="700" dirty="0" err="1"/>
              <a:t>in</a:t>
            </a:r>
            <a:r>
              <a:rPr lang="ko-KR" altLang="en-US" sz="700" dirty="0"/>
              <a:t> </a:t>
            </a:r>
            <a:r>
              <a:rPr lang="ko-KR" altLang="en-US" sz="700" dirty="0" err="1"/>
              <a:t>normalized</a:t>
            </a:r>
            <a:endParaRPr lang="ko-KR" altLang="en-US" sz="700" dirty="0"/>
          </a:p>
          <a:p>
            <a:r>
              <a:rPr lang="ko-KR" altLang="en-US" sz="700" dirty="0"/>
              <a:t>        </a:t>
            </a:r>
            <a:r>
              <a:rPr lang="ko-KR" altLang="en-US" sz="700" dirty="0" err="1"/>
              <a:t>coordinates</a:t>
            </a:r>
            <a:r>
              <a:rPr lang="ko-KR" altLang="en-US" sz="700" dirty="0"/>
              <a:t>. (</a:t>
            </a:r>
            <a:r>
              <a:rPr lang="ko-KR" altLang="en-US" sz="700" dirty="0" err="1"/>
              <a:t>defaults</a:t>
            </a:r>
            <a:r>
              <a:rPr lang="ko-KR" altLang="en-US" sz="700" dirty="0"/>
              <a:t> </a:t>
            </a:r>
            <a:r>
              <a:rPr lang="ko-KR" altLang="en-US" sz="700" dirty="0" err="1"/>
              <a:t>to</a:t>
            </a:r>
            <a:r>
              <a:rPr lang="ko-KR" altLang="en-US" sz="700" dirty="0"/>
              <a:t> </a:t>
            </a:r>
            <a:r>
              <a:rPr lang="ko-KR" altLang="en-US" sz="700" dirty="0" err="1"/>
              <a:t>True</a:t>
            </a:r>
            <a:r>
              <a:rPr lang="ko-KR" altLang="en-US" sz="700" dirty="0"/>
              <a:t>).</a:t>
            </a:r>
          </a:p>
          <a:p>
            <a:r>
              <a:rPr lang="ko-KR" altLang="en-US" sz="700" dirty="0"/>
              <a:t>    """</a:t>
            </a:r>
          </a:p>
          <a:p>
            <a:r>
              <a:rPr lang="ko-KR" altLang="en-US" sz="700" dirty="0"/>
              <a:t>    </a:t>
            </a:r>
            <a:r>
              <a:rPr lang="ko-KR" altLang="en-US" sz="700" dirty="0" err="1"/>
              <a:t>self</a:t>
            </a:r>
            <a:r>
              <a:rPr lang="ko-KR" altLang="en-US" sz="700" dirty="0"/>
              <a:t>._</a:t>
            </a:r>
            <a:r>
              <a:rPr lang="ko-KR" altLang="en-US" sz="700" dirty="0" err="1"/>
              <a:t>anchor_grid_info</a:t>
            </a:r>
            <a:r>
              <a:rPr lang="ko-KR" altLang="en-US" sz="700" dirty="0"/>
              <a:t> = []</a:t>
            </a:r>
          </a:p>
          <a:p>
            <a:r>
              <a:rPr lang="ko-KR" altLang="en-US" sz="700" dirty="0"/>
              <a:t>    </a:t>
            </a:r>
            <a:r>
              <a:rPr lang="ko-KR" altLang="en-US" sz="700" dirty="0" err="1"/>
              <a:t>self</a:t>
            </a:r>
            <a:r>
              <a:rPr lang="ko-KR" altLang="en-US" sz="700" dirty="0"/>
              <a:t>._</a:t>
            </a:r>
            <a:r>
              <a:rPr lang="ko-KR" altLang="en-US" sz="700" dirty="0" err="1"/>
              <a:t>aspect_ratios</a:t>
            </a:r>
            <a:r>
              <a:rPr lang="ko-KR" altLang="en-US" sz="700" dirty="0"/>
              <a:t> = </a:t>
            </a:r>
            <a:r>
              <a:rPr lang="ko-KR" altLang="en-US" sz="700" dirty="0" err="1"/>
              <a:t>aspect_ratios</a:t>
            </a:r>
            <a:endParaRPr lang="ko-KR" altLang="en-US" sz="700" dirty="0"/>
          </a:p>
          <a:p>
            <a:r>
              <a:rPr lang="ko-KR" altLang="en-US" sz="700" dirty="0"/>
              <a:t>    </a:t>
            </a:r>
            <a:r>
              <a:rPr lang="ko-KR" altLang="en-US" sz="700" dirty="0" err="1"/>
              <a:t>self</a:t>
            </a:r>
            <a:r>
              <a:rPr lang="ko-KR" altLang="en-US" sz="700" dirty="0"/>
              <a:t>._</a:t>
            </a:r>
            <a:r>
              <a:rPr lang="ko-KR" altLang="en-US" sz="700" dirty="0" err="1"/>
              <a:t>scales_per_octave</a:t>
            </a:r>
            <a:r>
              <a:rPr lang="ko-KR" altLang="en-US" sz="700" dirty="0"/>
              <a:t> = </a:t>
            </a:r>
            <a:r>
              <a:rPr lang="ko-KR" altLang="en-US" sz="700" dirty="0" err="1"/>
              <a:t>scales_per_octave</a:t>
            </a:r>
            <a:endParaRPr lang="ko-KR" altLang="en-US" sz="700" dirty="0"/>
          </a:p>
          <a:p>
            <a:r>
              <a:rPr lang="ko-KR" altLang="en-US" sz="700" dirty="0"/>
              <a:t>    </a:t>
            </a:r>
            <a:r>
              <a:rPr lang="ko-KR" altLang="en-US" sz="700" dirty="0" err="1"/>
              <a:t>self</a:t>
            </a:r>
            <a:r>
              <a:rPr lang="ko-KR" altLang="en-US" sz="700" dirty="0"/>
              <a:t>._</a:t>
            </a:r>
            <a:r>
              <a:rPr lang="ko-KR" altLang="en-US" sz="700" dirty="0" err="1"/>
              <a:t>normalize_coordinates</a:t>
            </a:r>
            <a:r>
              <a:rPr lang="ko-KR" altLang="en-US" sz="700" dirty="0"/>
              <a:t> = </a:t>
            </a:r>
            <a:r>
              <a:rPr lang="ko-KR" altLang="en-US" sz="700" dirty="0" err="1"/>
              <a:t>normalize_coordinates</a:t>
            </a:r>
            <a:endParaRPr lang="ko-KR" altLang="en-US" sz="700" dirty="0"/>
          </a:p>
          <a:p>
            <a:endParaRPr lang="ko-KR" altLang="en-US" sz="700" dirty="0"/>
          </a:p>
          <a:p>
            <a:r>
              <a:rPr lang="ko-KR" altLang="en-US" sz="700" dirty="0"/>
              <a:t>    </a:t>
            </a:r>
            <a:r>
              <a:rPr lang="ko-KR" altLang="en-US" sz="700" dirty="0" err="1"/>
              <a:t>scales</a:t>
            </a:r>
            <a:r>
              <a:rPr lang="ko-KR" altLang="en-US" sz="700" dirty="0"/>
              <a:t> = [2**(</a:t>
            </a:r>
            <a:r>
              <a:rPr lang="ko-KR" altLang="en-US" sz="700" dirty="0" err="1"/>
              <a:t>float</a:t>
            </a:r>
            <a:r>
              <a:rPr lang="ko-KR" altLang="en-US" sz="700" dirty="0"/>
              <a:t>(</a:t>
            </a:r>
            <a:r>
              <a:rPr lang="ko-KR" altLang="en-US" sz="700" dirty="0" err="1"/>
              <a:t>scale</a:t>
            </a:r>
            <a:r>
              <a:rPr lang="ko-KR" altLang="en-US" sz="700" dirty="0"/>
              <a:t>) / </a:t>
            </a:r>
            <a:r>
              <a:rPr lang="ko-KR" altLang="en-US" sz="700" dirty="0" err="1"/>
              <a:t>scales_per_octave</a:t>
            </a:r>
            <a:r>
              <a:rPr lang="ko-KR" altLang="en-US" sz="700" dirty="0"/>
              <a:t>)</a:t>
            </a:r>
          </a:p>
          <a:p>
            <a:r>
              <a:rPr lang="ko-KR" altLang="en-US" sz="700" dirty="0"/>
              <a:t>              </a:t>
            </a:r>
            <a:r>
              <a:rPr lang="ko-KR" altLang="en-US" sz="700" dirty="0" err="1"/>
              <a:t>for</a:t>
            </a:r>
            <a:r>
              <a:rPr lang="ko-KR" altLang="en-US" sz="700" dirty="0"/>
              <a:t> </a:t>
            </a:r>
            <a:r>
              <a:rPr lang="ko-KR" altLang="en-US" sz="700" dirty="0" err="1"/>
              <a:t>scale</a:t>
            </a:r>
            <a:r>
              <a:rPr lang="ko-KR" altLang="en-US" sz="700" dirty="0"/>
              <a:t> </a:t>
            </a:r>
            <a:r>
              <a:rPr lang="ko-KR" altLang="en-US" sz="700" dirty="0" err="1"/>
              <a:t>in</a:t>
            </a:r>
            <a:r>
              <a:rPr lang="ko-KR" altLang="en-US" sz="700" dirty="0"/>
              <a:t> </a:t>
            </a:r>
            <a:r>
              <a:rPr lang="ko-KR" altLang="en-US" sz="700" dirty="0" err="1"/>
              <a:t>range</a:t>
            </a:r>
            <a:r>
              <a:rPr lang="ko-KR" altLang="en-US" sz="700" dirty="0"/>
              <a:t>(</a:t>
            </a:r>
            <a:r>
              <a:rPr lang="ko-KR" altLang="en-US" sz="700" dirty="0" err="1"/>
              <a:t>scales_per_octave</a:t>
            </a:r>
            <a:r>
              <a:rPr lang="ko-KR" altLang="en-US" sz="700" dirty="0"/>
              <a:t>)]</a:t>
            </a:r>
          </a:p>
          <a:p>
            <a:r>
              <a:rPr lang="ko-KR" altLang="en-US" sz="700" dirty="0"/>
              <a:t>    </a:t>
            </a:r>
            <a:r>
              <a:rPr lang="ko-KR" altLang="en-US" sz="700" dirty="0" err="1"/>
              <a:t>aspects</a:t>
            </a:r>
            <a:r>
              <a:rPr lang="ko-KR" altLang="en-US" sz="700" dirty="0"/>
              <a:t> = </a:t>
            </a:r>
            <a:r>
              <a:rPr lang="ko-KR" altLang="en-US" sz="700" dirty="0" err="1"/>
              <a:t>list</a:t>
            </a:r>
            <a:r>
              <a:rPr lang="ko-KR" altLang="en-US" sz="700" dirty="0"/>
              <a:t>(</a:t>
            </a:r>
            <a:r>
              <a:rPr lang="ko-KR" altLang="en-US" sz="700" dirty="0" err="1"/>
              <a:t>aspect_ratios</a:t>
            </a:r>
            <a:r>
              <a:rPr lang="ko-KR" altLang="en-US" sz="700" dirty="0"/>
              <a:t>)</a:t>
            </a:r>
          </a:p>
          <a:p>
            <a:endParaRPr lang="ko-KR" altLang="en-US" sz="700" dirty="0"/>
          </a:p>
          <a:p>
            <a:r>
              <a:rPr lang="ko-KR" altLang="en-US" sz="700" dirty="0"/>
              <a:t>    </a:t>
            </a:r>
            <a:r>
              <a:rPr lang="ko-KR" altLang="en-US" sz="700" dirty="0" err="1"/>
              <a:t>for</a:t>
            </a:r>
            <a:r>
              <a:rPr lang="ko-KR" altLang="en-US" sz="700" dirty="0"/>
              <a:t> </a:t>
            </a:r>
            <a:r>
              <a:rPr lang="ko-KR" altLang="en-US" sz="700" dirty="0" err="1"/>
              <a:t>level</a:t>
            </a:r>
            <a:r>
              <a:rPr lang="ko-KR" altLang="en-US" sz="700" dirty="0"/>
              <a:t> </a:t>
            </a:r>
            <a:r>
              <a:rPr lang="ko-KR" altLang="en-US" sz="700" dirty="0" err="1"/>
              <a:t>in</a:t>
            </a:r>
            <a:r>
              <a:rPr lang="ko-KR" altLang="en-US" sz="700" dirty="0"/>
              <a:t> </a:t>
            </a:r>
            <a:r>
              <a:rPr lang="ko-KR" altLang="en-US" sz="700" dirty="0" err="1"/>
              <a:t>range</a:t>
            </a:r>
            <a:r>
              <a:rPr lang="ko-KR" altLang="en-US" sz="700" dirty="0"/>
              <a:t>(</a:t>
            </a:r>
            <a:r>
              <a:rPr lang="ko-KR" altLang="en-US" sz="700" dirty="0" err="1"/>
              <a:t>min_level</a:t>
            </a:r>
            <a:r>
              <a:rPr lang="ko-KR" altLang="en-US" sz="700" dirty="0"/>
              <a:t>, </a:t>
            </a:r>
            <a:r>
              <a:rPr lang="ko-KR" altLang="en-US" sz="700" dirty="0" err="1"/>
              <a:t>max_level</a:t>
            </a:r>
            <a:r>
              <a:rPr lang="ko-KR" altLang="en-US" sz="700" dirty="0"/>
              <a:t> + 1):</a:t>
            </a:r>
          </a:p>
          <a:p>
            <a:r>
              <a:rPr lang="ko-KR" altLang="en-US" sz="700" dirty="0"/>
              <a:t>      </a:t>
            </a:r>
            <a:r>
              <a:rPr lang="ko-KR" altLang="en-US" sz="700" dirty="0" err="1"/>
              <a:t>anchor_stride</a:t>
            </a:r>
            <a:r>
              <a:rPr lang="ko-KR" altLang="en-US" sz="700" dirty="0"/>
              <a:t> = [2**</a:t>
            </a:r>
            <a:r>
              <a:rPr lang="ko-KR" altLang="en-US" sz="700" dirty="0" err="1"/>
              <a:t>level</a:t>
            </a:r>
            <a:r>
              <a:rPr lang="ko-KR" altLang="en-US" sz="700" dirty="0"/>
              <a:t>, 2**</a:t>
            </a:r>
            <a:r>
              <a:rPr lang="ko-KR" altLang="en-US" sz="700" dirty="0" err="1"/>
              <a:t>level</a:t>
            </a:r>
            <a:r>
              <a:rPr lang="ko-KR" altLang="en-US" sz="700" dirty="0"/>
              <a:t>]</a:t>
            </a:r>
          </a:p>
          <a:p>
            <a:r>
              <a:rPr lang="ko-KR" altLang="en-US" sz="700" dirty="0"/>
              <a:t>      </a:t>
            </a:r>
            <a:r>
              <a:rPr lang="ko-KR" altLang="en-US" sz="700" dirty="0" err="1"/>
              <a:t>base_anchor_size</a:t>
            </a:r>
            <a:r>
              <a:rPr lang="ko-KR" altLang="en-US" sz="700" dirty="0"/>
              <a:t> = [2**</a:t>
            </a:r>
            <a:r>
              <a:rPr lang="ko-KR" altLang="en-US" sz="700" dirty="0" err="1"/>
              <a:t>level</a:t>
            </a:r>
            <a:r>
              <a:rPr lang="ko-KR" altLang="en-US" sz="700" dirty="0"/>
              <a:t> * </a:t>
            </a:r>
            <a:r>
              <a:rPr lang="ko-KR" altLang="en-US" sz="700" dirty="0" err="1"/>
              <a:t>anchor_scale</a:t>
            </a:r>
            <a:r>
              <a:rPr lang="ko-KR" altLang="en-US" sz="700" dirty="0"/>
              <a:t>, 2**</a:t>
            </a:r>
            <a:r>
              <a:rPr lang="ko-KR" altLang="en-US" sz="700" dirty="0" err="1"/>
              <a:t>level</a:t>
            </a:r>
            <a:r>
              <a:rPr lang="ko-KR" altLang="en-US" sz="700" dirty="0"/>
              <a:t> * </a:t>
            </a:r>
            <a:r>
              <a:rPr lang="ko-KR" altLang="en-US" sz="700" dirty="0" err="1"/>
              <a:t>anchor_scale</a:t>
            </a:r>
            <a:r>
              <a:rPr lang="ko-KR" altLang="en-US" sz="700" dirty="0"/>
              <a:t>]</a:t>
            </a:r>
          </a:p>
          <a:p>
            <a:r>
              <a:rPr lang="ko-KR" altLang="en-US" sz="700" dirty="0"/>
              <a:t>      </a:t>
            </a:r>
            <a:r>
              <a:rPr lang="ko-KR" altLang="en-US" sz="700" dirty="0" err="1"/>
              <a:t>self</a:t>
            </a:r>
            <a:r>
              <a:rPr lang="ko-KR" altLang="en-US" sz="700" dirty="0"/>
              <a:t>._</a:t>
            </a:r>
            <a:r>
              <a:rPr lang="ko-KR" altLang="en-US" sz="700" dirty="0" err="1"/>
              <a:t>anchor_grid_info.append</a:t>
            </a:r>
            <a:r>
              <a:rPr lang="ko-KR" altLang="en-US" sz="700" dirty="0"/>
              <a:t>({</a:t>
            </a:r>
          </a:p>
          <a:p>
            <a:r>
              <a:rPr lang="ko-KR" altLang="en-US" sz="700" dirty="0"/>
              <a:t>          '</a:t>
            </a:r>
            <a:r>
              <a:rPr lang="ko-KR" altLang="en-US" sz="700" dirty="0" err="1"/>
              <a:t>level</a:t>
            </a:r>
            <a:r>
              <a:rPr lang="ko-KR" altLang="en-US" sz="700" dirty="0"/>
              <a:t>': </a:t>
            </a:r>
            <a:r>
              <a:rPr lang="ko-KR" altLang="en-US" sz="700" dirty="0" err="1"/>
              <a:t>level</a:t>
            </a:r>
            <a:r>
              <a:rPr lang="ko-KR" altLang="en-US" sz="700" dirty="0"/>
              <a:t>,</a:t>
            </a:r>
          </a:p>
          <a:p>
            <a:r>
              <a:rPr lang="ko-KR" altLang="en-US" sz="700" dirty="0"/>
              <a:t>          '</a:t>
            </a:r>
            <a:r>
              <a:rPr lang="ko-KR" altLang="en-US" sz="700" dirty="0" err="1"/>
              <a:t>info</a:t>
            </a:r>
            <a:r>
              <a:rPr lang="ko-KR" altLang="en-US" sz="700" dirty="0"/>
              <a:t>': [</a:t>
            </a:r>
            <a:r>
              <a:rPr lang="ko-KR" altLang="en-US" sz="700" dirty="0" err="1"/>
              <a:t>scales</a:t>
            </a:r>
            <a:r>
              <a:rPr lang="ko-KR" altLang="en-US" sz="700" dirty="0"/>
              <a:t>, </a:t>
            </a:r>
            <a:r>
              <a:rPr lang="ko-KR" altLang="en-US" sz="700" dirty="0" err="1"/>
              <a:t>aspects</a:t>
            </a:r>
            <a:r>
              <a:rPr lang="ko-KR" altLang="en-US" sz="700" dirty="0"/>
              <a:t>, </a:t>
            </a:r>
            <a:r>
              <a:rPr lang="ko-KR" altLang="en-US" sz="700" dirty="0" err="1"/>
              <a:t>base_anchor_size</a:t>
            </a:r>
            <a:r>
              <a:rPr lang="ko-KR" altLang="en-US" sz="700" dirty="0"/>
              <a:t>, </a:t>
            </a:r>
            <a:r>
              <a:rPr lang="ko-KR" altLang="en-US" sz="700" dirty="0" err="1"/>
              <a:t>anchor_stride</a:t>
            </a:r>
            <a:r>
              <a:rPr lang="ko-KR" altLang="en-US" sz="700" dirty="0"/>
              <a:t>]</a:t>
            </a:r>
          </a:p>
          <a:p>
            <a:r>
              <a:rPr lang="ko-KR" altLang="en-US" sz="700" dirty="0"/>
              <a:t>      })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05678" y="2630058"/>
                <a:ext cx="28957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scales : 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,…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𝑜𝑐𝑡𝑎𝑣𝑒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sup>
                    </m:sSup>
                  </m:oMath>
                </a14:m>
                <a:r>
                  <a:rPr lang="en-US" altLang="ko-KR" sz="1400" dirty="0" smtClean="0"/>
                  <a:t>]/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𝑜𝑐𝑡𝑎𝑣𝑒</m:t>
                        </m:r>
                      </m:sup>
                    </m:sSup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78" y="2630058"/>
                <a:ext cx="2895729" cy="307777"/>
              </a:xfrm>
              <a:prstGeom prst="rect">
                <a:avLst/>
              </a:prstGeom>
              <a:blipFill>
                <a:blip r:embed="rId2"/>
                <a:stretch>
                  <a:fillRect l="-632" b="-21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05676" y="2950213"/>
            <a:ext cx="19832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만일 예를 들어 </a:t>
            </a:r>
            <a:r>
              <a:rPr lang="en-US" altLang="ko-KR" sz="1050" dirty="0" smtClean="0"/>
              <a:t>octave</a:t>
            </a:r>
            <a:r>
              <a:rPr lang="ko-KR" altLang="en-US" sz="1050" dirty="0" smtClean="0"/>
              <a:t>가 </a:t>
            </a:r>
            <a:r>
              <a:rPr lang="en-US" altLang="ko-KR" sz="1050" dirty="0" smtClean="0"/>
              <a:t>8</a:t>
            </a:r>
            <a:r>
              <a:rPr lang="ko-KR" altLang="en-US" sz="1050" dirty="0" smtClean="0"/>
              <a:t>이면 </a:t>
            </a:r>
            <a:endParaRPr lang="ko-KR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586240" y="2896352"/>
                <a:ext cx="19868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scales : 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,…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altLang="ko-KR" sz="1400" dirty="0" smtClean="0"/>
                  <a:t>]/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240" y="2896352"/>
                <a:ext cx="1986891" cy="307777"/>
              </a:xfrm>
              <a:prstGeom prst="rect">
                <a:avLst/>
              </a:prstGeom>
              <a:blipFill>
                <a:blip r:embed="rId3"/>
                <a:stretch>
                  <a:fillRect l="-920" t="-1961" b="-21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05677" y="409628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Ex)</a:t>
            </a:r>
          </a:p>
          <a:p>
            <a:r>
              <a:rPr lang="en-US" altLang="ko-KR" sz="1050" dirty="0" smtClean="0"/>
              <a:t>aspect </a:t>
            </a:r>
            <a:r>
              <a:rPr lang="en-US" altLang="ko-KR" sz="1050" dirty="0"/>
              <a:t>: [1.0, 2.0, 3.0, 0.5, </a:t>
            </a:r>
            <a:r>
              <a:rPr lang="en-US" altLang="ko-KR" sz="1050" dirty="0" smtClean="0"/>
              <a:t>0.33] </a:t>
            </a:r>
            <a:endParaRPr lang="ko-KR" alt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705676" y="4576607"/>
            <a:ext cx="32672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level </a:t>
            </a:r>
            <a:r>
              <a:rPr lang="ko-KR" altLang="en-US" sz="1050" dirty="0" smtClean="0"/>
              <a:t>은 통상적으로 </a:t>
            </a:r>
            <a:r>
              <a:rPr lang="en-US" altLang="ko-KR" sz="1050" dirty="0" smtClean="0"/>
              <a:t>3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~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7</a:t>
            </a:r>
            <a:r>
              <a:rPr lang="ko-KR" altLang="en-US" sz="1050" dirty="0" smtClean="0"/>
              <a:t>까지 사이 값이다</a:t>
            </a:r>
            <a:r>
              <a:rPr lang="en-US" altLang="ko-KR" sz="1050" dirty="0" smtClean="0"/>
              <a:t>. [3,4,5,6,7] </a:t>
            </a:r>
            <a:endParaRPr lang="ko-KR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5676" y="4929975"/>
                <a:ext cx="2391937" cy="256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anchor_stride</a:t>
                </a:r>
                <a:r>
                  <a:rPr lang="ko-KR" altLang="en-US" sz="1050" dirty="0" smtClean="0"/>
                  <a:t> </a:t>
                </a:r>
                <a:r>
                  <a:rPr lang="en-US" altLang="ko-KR" sz="1050" dirty="0" smtClean="0"/>
                  <a:t>:</a:t>
                </a:r>
                <a:r>
                  <a:rPr lang="ko-KR" altLang="en-US" sz="105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𝑙𝑒𝑣𝑒𝑙</m:t>
                        </m:r>
                      </m:sup>
                    </m:sSup>
                    <m:r>
                      <a:rPr lang="en-US" altLang="ko-KR" sz="1050" b="0" i="1" smtClean="0">
                        <a:latin typeface="Cambria Math" panose="02040503050406030204" pitchFamily="18" charset="0"/>
                      </a:rPr>
                      <m:t>:[</m:t>
                    </m:r>
                    <m:sSup>
                      <m:s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105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ko-KR" sz="105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ko-KR" sz="105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ko-KR" sz="105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ko-KR" sz="105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sz="105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76" y="4929975"/>
                <a:ext cx="2391937" cy="256993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05676" y="5286023"/>
                <a:ext cx="4605813" cy="418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err="1"/>
                  <a:t>a</a:t>
                </a:r>
                <a:r>
                  <a:rPr lang="en-US" altLang="ko-KR" sz="1050" dirty="0" err="1" smtClean="0"/>
                  <a:t>nchor_scale</a:t>
                </a:r>
                <a:r>
                  <a:rPr lang="ko-KR" altLang="en-US" sz="1050" dirty="0" smtClean="0"/>
                  <a:t>이</a:t>
                </a:r>
                <a:r>
                  <a:rPr lang="ko-KR" altLang="en-US" sz="1050" dirty="0" smtClean="0"/>
                  <a:t> </a:t>
                </a:r>
                <a:r>
                  <a:rPr lang="en-US" altLang="ko-KR" sz="1050" dirty="0" smtClean="0"/>
                  <a:t>2</a:t>
                </a:r>
                <a:r>
                  <a:rPr lang="ko-KR" altLang="en-US" sz="1050" dirty="0" smtClean="0"/>
                  <a:t>이면 </a:t>
                </a:r>
                <a:r>
                  <a:rPr lang="ko-KR" altLang="en-US" sz="1050" dirty="0" smtClean="0"/>
                  <a:t>각</a:t>
                </a:r>
                <a:r>
                  <a:rPr lang="ko-KR" altLang="en-US" sz="1050" dirty="0" smtClean="0"/>
                  <a:t> </a:t>
                </a:r>
                <a:r>
                  <a:rPr lang="en-US" altLang="ko-KR" sz="1050" dirty="0" smtClean="0"/>
                  <a:t>level</a:t>
                </a:r>
                <a:r>
                  <a:rPr lang="ko-KR" altLang="en-US" sz="1050" dirty="0" smtClean="0"/>
                  <a:t> </a:t>
                </a:r>
                <a:r>
                  <a:rPr lang="ko-KR" altLang="en-US" sz="1050" dirty="0" smtClean="0"/>
                  <a:t>마다</a:t>
                </a:r>
                <a:r>
                  <a:rPr lang="ko-KR" altLang="en-US" sz="1050" dirty="0" smtClean="0"/>
                  <a:t> </a:t>
                </a:r>
                <a:r>
                  <a:rPr lang="ko-KR" altLang="en-US" sz="1050" dirty="0" smtClean="0"/>
                  <a:t>크기는</a:t>
                </a:r>
                <a:endParaRPr lang="en-US" altLang="ko-KR" sz="1050" dirty="0" smtClean="0"/>
              </a:p>
              <a:p>
                <a:r>
                  <a:rPr lang="en-US" altLang="ko-KR" sz="1050" dirty="0" err="1" smtClean="0"/>
                  <a:t>base_anchor_size</a:t>
                </a:r>
                <a:r>
                  <a:rPr lang="ko-KR" altLang="en-US" sz="1050" dirty="0" smtClean="0"/>
                  <a:t> </a:t>
                </a:r>
                <a:r>
                  <a:rPr lang="en-US" altLang="ko-KR" sz="1050" dirty="0" smtClean="0"/>
                  <a:t>:</a:t>
                </a:r>
                <a:r>
                  <a:rPr lang="ko-KR" altLang="en-US" sz="105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𝑎𝑛𝑐h𝑜</m:t>
                        </m:r>
                        <m:sSub>
                          <m:sSubPr>
                            <m:ctrlP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  <m:t>𝑠𝑐𝑎𝑙𝑒</m:t>
                            </m:r>
                          </m:sub>
                        </m:sSub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𝑙𝑒𝑣𝑒𝑙</m:t>
                        </m:r>
                      </m:sup>
                    </m:sSup>
                    <m:r>
                      <a:rPr lang="en-US" altLang="ko-KR" sz="1050" b="0" i="1" smtClean="0">
                        <a:latin typeface="Cambria Math" panose="02040503050406030204" pitchFamily="18" charset="0"/>
                      </a:rPr>
                      <m:t>:[</m:t>
                    </m:r>
                    <m:sSup>
                      <m:s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105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ko-KR" sz="105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5∗</m:t>
                        </m:r>
                      </m:sup>
                    </m:sSup>
                    <m:r>
                      <a:rPr lang="en-US" altLang="ko-KR" sz="105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05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ko-KR" sz="105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ko-KR" sz="105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76" y="5286023"/>
                <a:ext cx="4605813" cy="418576"/>
              </a:xfrm>
              <a:prstGeom prst="rect">
                <a:avLst/>
              </a:prstGeom>
              <a:blipFill>
                <a:blip r:embed="rId5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/>
          <p:cNvSpPr/>
          <p:nvPr/>
        </p:nvSpPr>
        <p:spPr>
          <a:xfrm>
            <a:off x="646325" y="5721517"/>
            <a:ext cx="444298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각 </a:t>
            </a:r>
            <a:r>
              <a:rPr lang="en-US" altLang="ko-KR" sz="1000" dirty="0" smtClean="0">
                <a:latin typeface="+mn-ea"/>
              </a:rPr>
              <a:t>level</a:t>
            </a:r>
            <a:r>
              <a:rPr lang="ko-KR" altLang="en-US" sz="1000" dirty="0" smtClean="0">
                <a:latin typeface="+mn-ea"/>
              </a:rPr>
              <a:t>에 대하여 아래 정보를 </a:t>
            </a:r>
            <a:r>
              <a:rPr lang="en-US" altLang="ko-KR" sz="1000" dirty="0" smtClean="0">
                <a:latin typeface="+mn-ea"/>
              </a:rPr>
              <a:t>list </a:t>
            </a:r>
            <a:r>
              <a:rPr lang="ko-KR" altLang="en-US" sz="1000" dirty="0" smtClean="0">
                <a:latin typeface="+mn-ea"/>
              </a:rPr>
              <a:t>구성 후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return</a:t>
            </a:r>
            <a:r>
              <a:rPr lang="ko-KR" altLang="en-US" sz="1000" dirty="0" smtClean="0">
                <a:latin typeface="+mn-ea"/>
              </a:rPr>
              <a:t> 한다</a:t>
            </a:r>
            <a:r>
              <a:rPr lang="en-US" altLang="ko-KR" sz="1000" dirty="0" smtClean="0">
                <a:latin typeface="+mn-ea"/>
              </a:rPr>
              <a:t>.</a:t>
            </a:r>
          </a:p>
          <a:p>
            <a:r>
              <a:rPr lang="ko-KR" altLang="en-US" sz="1000" dirty="0" smtClean="0">
                <a:latin typeface="+mn-ea"/>
              </a:rPr>
              <a:t>'</a:t>
            </a:r>
            <a:r>
              <a:rPr lang="ko-KR" altLang="en-US" sz="1000" dirty="0" err="1" smtClean="0">
                <a:latin typeface="+mn-ea"/>
              </a:rPr>
              <a:t>level</a:t>
            </a:r>
            <a:r>
              <a:rPr lang="ko-KR" altLang="en-US" sz="1000" dirty="0">
                <a:latin typeface="+mn-ea"/>
              </a:rPr>
              <a:t>': </a:t>
            </a:r>
            <a:r>
              <a:rPr lang="ko-KR" altLang="en-US" sz="1000" dirty="0" err="1">
                <a:latin typeface="+mn-ea"/>
              </a:rPr>
              <a:t>level</a:t>
            </a:r>
            <a:r>
              <a:rPr lang="ko-KR" altLang="en-US" sz="1000" dirty="0">
                <a:latin typeface="+mn-ea"/>
              </a:rPr>
              <a:t>,</a:t>
            </a:r>
          </a:p>
          <a:p>
            <a:r>
              <a:rPr lang="ko-KR" altLang="en-US" sz="1000" dirty="0" smtClean="0">
                <a:latin typeface="+mn-ea"/>
              </a:rPr>
              <a:t>'</a:t>
            </a:r>
            <a:r>
              <a:rPr lang="ko-KR" altLang="en-US" sz="1000" dirty="0" err="1" smtClean="0">
                <a:latin typeface="+mn-ea"/>
              </a:rPr>
              <a:t>info</a:t>
            </a:r>
            <a:r>
              <a:rPr lang="ko-KR" altLang="en-US" sz="1000" dirty="0">
                <a:latin typeface="+mn-ea"/>
              </a:rPr>
              <a:t>': [</a:t>
            </a:r>
            <a:r>
              <a:rPr lang="ko-KR" altLang="en-US" sz="1000" dirty="0" err="1">
                <a:latin typeface="+mn-ea"/>
              </a:rPr>
              <a:t>scales</a:t>
            </a:r>
            <a:r>
              <a:rPr lang="ko-KR" altLang="en-US" sz="1000" dirty="0">
                <a:latin typeface="+mn-ea"/>
              </a:rPr>
              <a:t>, </a:t>
            </a:r>
            <a:r>
              <a:rPr lang="ko-KR" altLang="en-US" sz="1000" dirty="0" err="1">
                <a:latin typeface="+mn-ea"/>
              </a:rPr>
              <a:t>aspects</a:t>
            </a:r>
            <a:r>
              <a:rPr lang="ko-KR" altLang="en-US" sz="1000" dirty="0">
                <a:latin typeface="+mn-ea"/>
              </a:rPr>
              <a:t>, </a:t>
            </a:r>
            <a:r>
              <a:rPr lang="ko-KR" altLang="en-US" sz="1000" dirty="0" err="1">
                <a:latin typeface="+mn-ea"/>
              </a:rPr>
              <a:t>base_anchor_size</a:t>
            </a:r>
            <a:r>
              <a:rPr lang="ko-KR" altLang="en-US" sz="1000" dirty="0">
                <a:latin typeface="+mn-ea"/>
              </a:rPr>
              <a:t>, </a:t>
            </a:r>
            <a:r>
              <a:rPr lang="ko-KR" altLang="en-US" sz="1000" dirty="0" err="1">
                <a:latin typeface="+mn-ea"/>
              </a:rPr>
              <a:t>anchor_stride</a:t>
            </a:r>
            <a:r>
              <a:rPr lang="ko-KR" altLang="en-US" sz="1000" dirty="0">
                <a:latin typeface="+mn-ea"/>
              </a:rPr>
              <a:t>]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46325" y="6906743"/>
            <a:ext cx="43316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*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keep_aspect_ratio_resizer</a:t>
            </a:r>
            <a:r>
              <a:rPr lang="ko-KR" altLang="en-US" sz="1000" dirty="0" smtClean="0">
                <a:solidFill>
                  <a:srgbClr val="FF0000"/>
                </a:solidFill>
              </a:rPr>
              <a:t> </a:t>
            </a:r>
            <a:r>
              <a:rPr lang="en-US" altLang="ko-KR" sz="1000" dirty="0" smtClean="0">
                <a:solidFill>
                  <a:srgbClr val="FF0000"/>
                </a:solidFill>
              </a:rPr>
              <a:t>: </a:t>
            </a:r>
            <a:r>
              <a:rPr lang="ko-KR" altLang="en-US" sz="1000" dirty="0" smtClean="0">
                <a:solidFill>
                  <a:srgbClr val="FF0000"/>
                </a:solidFill>
              </a:rPr>
              <a:t>입력</a:t>
            </a:r>
            <a:r>
              <a:rPr lang="ko-KR" altLang="en-US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</a:rPr>
              <a:t>영상을</a:t>
            </a:r>
            <a:r>
              <a:rPr lang="ko-KR" altLang="en-US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리싸이즈</a:t>
            </a:r>
            <a:r>
              <a:rPr lang="ko-KR" altLang="en-US" sz="1000" dirty="0" smtClean="0">
                <a:solidFill>
                  <a:srgbClr val="FF0000"/>
                </a:solidFill>
              </a:rPr>
              <a:t> 하는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파라미터가</a:t>
            </a:r>
            <a:r>
              <a:rPr lang="ko-KR" altLang="en-US" sz="1000" dirty="0" smtClean="0">
                <a:solidFill>
                  <a:srgbClr val="FF0000"/>
                </a:solidFill>
              </a:rPr>
              <a:t> 있으나</a:t>
            </a:r>
            <a:r>
              <a:rPr lang="en-US" altLang="ko-KR" sz="1000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SSD</a:t>
            </a:r>
            <a:r>
              <a:rPr lang="ko-KR" altLang="en-US" sz="1000" dirty="0" smtClean="0">
                <a:solidFill>
                  <a:srgbClr val="FF0000"/>
                </a:solidFill>
              </a:rPr>
              <a:t>에서는 잘 동작하지 않는다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061" y="3268957"/>
            <a:ext cx="4212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070C0"/>
                </a:solidFill>
                <a:latin typeface="+mn-ea"/>
              </a:rPr>
              <a:t>scales</a:t>
            </a:r>
            <a:r>
              <a:rPr lang="ko-KR" altLang="en-US" sz="1100" dirty="0" smtClean="0">
                <a:solidFill>
                  <a:srgbClr val="0070C0"/>
                </a:solidFill>
                <a:latin typeface="+mn-ea"/>
              </a:rPr>
              <a:t>를 통하여 </a:t>
            </a:r>
            <a:r>
              <a:rPr lang="en-US" altLang="ko-KR" sz="1100" dirty="0" err="1" smtClean="0">
                <a:solidFill>
                  <a:srgbClr val="0070C0"/>
                </a:solidFill>
                <a:latin typeface="+mn-ea"/>
              </a:rPr>
              <a:t>featuremap</a:t>
            </a:r>
            <a:r>
              <a:rPr lang="ko-KR" altLang="en-US" sz="1100" dirty="0" smtClean="0">
                <a:solidFill>
                  <a:srgbClr val="0070C0"/>
                </a:solidFill>
                <a:latin typeface="+mn-ea"/>
              </a:rPr>
              <a:t>의 </a:t>
            </a:r>
            <a:r>
              <a:rPr lang="en-US" altLang="ko-KR" sz="1100" dirty="0" smtClean="0">
                <a:solidFill>
                  <a:srgbClr val="0070C0"/>
                </a:solidFill>
                <a:latin typeface="+mn-ea"/>
              </a:rPr>
              <a:t>grid</a:t>
            </a:r>
            <a:r>
              <a:rPr lang="ko-KR" altLang="en-US" sz="1100" dirty="0" smtClean="0">
                <a:solidFill>
                  <a:srgbClr val="0070C0"/>
                </a:solidFill>
                <a:latin typeface="+mn-ea"/>
              </a:rPr>
              <a:t>를 나누는데</a:t>
            </a:r>
            <a:r>
              <a:rPr lang="en-US" altLang="ko-KR" sz="1100" dirty="0" smtClean="0">
                <a:solidFill>
                  <a:srgbClr val="0070C0"/>
                </a:solidFill>
                <a:latin typeface="+mn-ea"/>
              </a:rPr>
              <a:t>,</a:t>
            </a:r>
          </a:p>
          <a:p>
            <a:r>
              <a:rPr lang="en-US" altLang="ko-KR" sz="1100" dirty="0" smtClean="0">
                <a:solidFill>
                  <a:srgbClr val="0070C0"/>
                </a:solidFill>
                <a:latin typeface="+mn-ea"/>
              </a:rPr>
              <a:t>Octave</a:t>
            </a:r>
            <a:r>
              <a:rPr lang="ko-KR" altLang="en-US" sz="1100" dirty="0" smtClean="0">
                <a:solidFill>
                  <a:srgbClr val="0070C0"/>
                </a:solidFill>
                <a:latin typeface="+mn-ea"/>
              </a:rPr>
              <a:t>가 </a:t>
            </a:r>
            <a:r>
              <a:rPr lang="en-US" altLang="ko-KR" sz="1100" dirty="0" smtClean="0">
                <a:solidFill>
                  <a:srgbClr val="0070C0"/>
                </a:solidFill>
                <a:latin typeface="+mn-ea"/>
              </a:rPr>
              <a:t>8</a:t>
            </a:r>
            <a:r>
              <a:rPr lang="ko-KR" altLang="en-US" sz="1100" dirty="0" smtClean="0">
                <a:solidFill>
                  <a:srgbClr val="0070C0"/>
                </a:solidFill>
                <a:latin typeface="+mn-ea"/>
              </a:rPr>
              <a:t>이면 </a:t>
            </a:r>
            <a:r>
              <a:rPr lang="en-US" altLang="ko-KR" sz="1100" dirty="0" smtClean="0">
                <a:solidFill>
                  <a:srgbClr val="0070C0"/>
                </a:solidFill>
                <a:latin typeface="+mn-ea"/>
              </a:rPr>
              <a:t>8</a:t>
            </a:r>
            <a:r>
              <a:rPr lang="ko-KR" altLang="en-US" sz="1100" dirty="0" smtClean="0">
                <a:solidFill>
                  <a:srgbClr val="0070C0"/>
                </a:solidFill>
                <a:latin typeface="+mn-ea"/>
              </a:rPr>
              <a:t>등분을 하는 것으로 보인다</a:t>
            </a:r>
            <a:r>
              <a:rPr lang="en-US" altLang="ko-KR" sz="11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en-US" sz="11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971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151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SSD Object Detection </a:t>
            </a:r>
            <a:r>
              <a:rPr lang="ko-KR" altLang="en-US" sz="2800" b="1" smtClean="0"/>
              <a:t>호출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643452" y="1455973"/>
            <a:ext cx="745267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self</a:t>
            </a:r>
            <a:r>
              <a:rPr lang="ko-KR" altLang="en-US" sz="1200" dirty="0"/>
              <a:t>._</a:t>
            </a:r>
            <a:r>
              <a:rPr lang="ko-KR" altLang="en-US" sz="1200" dirty="0" err="1"/>
              <a:t>anchor_grid_info</a:t>
            </a:r>
            <a:endParaRPr lang="ko-KR" altLang="en-US" sz="1200" dirty="0"/>
          </a:p>
          <a:p>
            <a:r>
              <a:rPr lang="ko-KR" altLang="en-US" sz="1200" dirty="0" err="1"/>
              <a:t>Out</a:t>
            </a:r>
            <a:r>
              <a:rPr lang="ko-KR" altLang="en-US" sz="1200" dirty="0"/>
              <a:t>  [5]: [{'</a:t>
            </a:r>
            <a:r>
              <a:rPr lang="ko-KR" altLang="en-US" sz="1200" dirty="0" err="1"/>
              <a:t>level</a:t>
            </a:r>
            <a:r>
              <a:rPr lang="ko-KR" altLang="en-US" sz="1200" dirty="0"/>
              <a:t>': 3, '</a:t>
            </a:r>
            <a:r>
              <a:rPr lang="ko-KR" altLang="en-US" sz="1200" dirty="0" err="1"/>
              <a:t>info</a:t>
            </a:r>
            <a:r>
              <a:rPr lang="ko-KR" altLang="en-US" sz="1200" dirty="0"/>
              <a:t>': [[1.0, 1.0905077326652577, 1.189207115002721, 1.2968395546510096, 1.4142135623730951, 1.5422108254079407, 1.681792830507429, 1.8340080864093424], [1.0, 2.0, 3.0, 0.5, 0.33000001311302185], [16.0, 16.0], [8, 8]]}, {'</a:t>
            </a:r>
            <a:r>
              <a:rPr lang="ko-KR" altLang="en-US" sz="1200" dirty="0" err="1"/>
              <a:t>level</a:t>
            </a:r>
            <a:r>
              <a:rPr lang="ko-KR" altLang="en-US" sz="1200" dirty="0"/>
              <a:t>': 4, '</a:t>
            </a:r>
            <a:r>
              <a:rPr lang="ko-KR" altLang="en-US" sz="1200" dirty="0" err="1"/>
              <a:t>info</a:t>
            </a:r>
            <a:r>
              <a:rPr lang="ko-KR" altLang="en-US" sz="1200" dirty="0"/>
              <a:t>': [[1.0, 1.0905077326652577, 1.189207115002721, 1.2968395546510096, 1.4142135623730951, 1.5422108254079407, 1.681792830507429, 1.8340080864093424], [1.0, 2.0, 3.0, 0.5, 0.33000001311302185], [32.0, 32.0], [16, 16]]}, {'</a:t>
            </a:r>
            <a:r>
              <a:rPr lang="ko-KR" altLang="en-US" sz="1200" dirty="0" err="1"/>
              <a:t>level</a:t>
            </a:r>
            <a:r>
              <a:rPr lang="ko-KR" altLang="en-US" sz="1200" dirty="0"/>
              <a:t>': 5, '</a:t>
            </a:r>
            <a:r>
              <a:rPr lang="ko-KR" altLang="en-US" sz="1200" dirty="0" err="1"/>
              <a:t>info</a:t>
            </a:r>
            <a:r>
              <a:rPr lang="ko-KR" altLang="en-US" sz="1200" dirty="0"/>
              <a:t>': [[1.0, 1.0905077326652577, 1.189207115002721, 1.2968395546510096, 1.4142135623730951, 1.5422108254079407, 1.681792830507429, 1.8340080864093424], [1.0, 2.0, 3.0, 0.5, 0.33000001311302185], [64.0, 64.0], [32, 32]]}, {'</a:t>
            </a:r>
            <a:r>
              <a:rPr lang="ko-KR" altLang="en-US" sz="1200" dirty="0" err="1"/>
              <a:t>level</a:t>
            </a:r>
            <a:r>
              <a:rPr lang="ko-KR" altLang="en-US" sz="1200" dirty="0"/>
              <a:t>': 6, '</a:t>
            </a:r>
            <a:r>
              <a:rPr lang="ko-KR" altLang="en-US" sz="1200" dirty="0" err="1"/>
              <a:t>info</a:t>
            </a:r>
            <a:r>
              <a:rPr lang="ko-KR" altLang="en-US" sz="1200" dirty="0"/>
              <a:t>': [[1.0, 1.0905077326652577, 1.189207115002721, 1.2968395546510096, 1.4142135623730951, 1.5422108254079407, 1.681792830507429, 1.8340080864093424], [1.0, 2.0, 3.0, 0.5, 0.33000001311302185], [128.0, 128.0], [64, 64]]}, {'</a:t>
            </a:r>
            <a:r>
              <a:rPr lang="ko-KR" altLang="en-US" sz="1200" dirty="0" err="1"/>
              <a:t>level</a:t>
            </a:r>
            <a:r>
              <a:rPr lang="ko-KR" altLang="en-US" sz="1200" dirty="0"/>
              <a:t>': 7, '</a:t>
            </a:r>
            <a:r>
              <a:rPr lang="ko-KR" altLang="en-US" sz="1200" dirty="0" err="1"/>
              <a:t>info</a:t>
            </a:r>
            <a:r>
              <a:rPr lang="ko-KR" altLang="en-US" sz="1200" dirty="0"/>
              <a:t>': [[1.0, 1.0905077326652577, 1.189207115002721, 1.2968395546510096, 1.4142135623730951, 1.5422108254079407, 1.681792830507429, 1.8340080864093424], [1.0, 2.0, 3.0, 0.5, 0.33000001311302185], [256.0, 256.0], [128, 128]]}]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84561" y="3991071"/>
            <a:ext cx="1746575" cy="465105"/>
          </a:xfrm>
          <a:prstGeom prst="roundRect">
            <a:avLst>
              <a:gd name="adj" fmla="val 216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model_builder</a:t>
            </a:r>
            <a:r>
              <a:rPr lang="en-US" altLang="ko-KR" sz="1600" dirty="0" smtClean="0"/>
              <a:t>.py</a:t>
            </a:r>
            <a:endParaRPr lang="en-US" altLang="ko-KR" sz="1600" dirty="0"/>
          </a:p>
        </p:txBody>
      </p:sp>
      <p:sp>
        <p:nvSpPr>
          <p:cNvPr id="6" name="직사각형 5"/>
          <p:cNvSpPr/>
          <p:nvPr/>
        </p:nvSpPr>
        <p:spPr>
          <a:xfrm>
            <a:off x="1937069" y="5340096"/>
            <a:ext cx="4586909" cy="5542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 err="1"/>
              <a:t>image_resizer_fn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image_resizer_builder.build</a:t>
            </a:r>
            <a:r>
              <a:rPr lang="ko-KR" altLang="en-US" sz="1100" dirty="0"/>
              <a:t>(</a:t>
            </a:r>
            <a:r>
              <a:rPr lang="ko-KR" altLang="en-US" sz="1100" dirty="0" err="1"/>
              <a:t>ssd_config.image_resizer</a:t>
            </a:r>
            <a:r>
              <a:rPr lang="ko-KR" altLang="en-US" sz="1100" dirty="0"/>
              <a:t>)</a:t>
            </a:r>
            <a:endParaRPr lang="ko-KR" altLang="en-US" sz="1100" dirty="0"/>
          </a:p>
        </p:txBody>
      </p:sp>
      <p:cxnSp>
        <p:nvCxnSpPr>
          <p:cNvPr id="7" name="꺾인 연결선 6"/>
          <p:cNvCxnSpPr>
            <a:stCxn id="5" idx="2"/>
            <a:endCxn id="13" idx="1"/>
          </p:cNvCxnSpPr>
          <p:nvPr/>
        </p:nvCxnSpPr>
        <p:spPr>
          <a:xfrm rot="16200000" flipH="1">
            <a:off x="1464344" y="4349681"/>
            <a:ext cx="366231" cy="579220"/>
          </a:xfrm>
          <a:prstGeom prst="bentConnector2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937069" y="4545295"/>
            <a:ext cx="4586909" cy="5542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err="1"/>
              <a:t>ssd_box_predictor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box_predictor_builder.build_keras</a:t>
            </a:r>
            <a:r>
              <a:rPr lang="en-US" altLang="ko-KR" sz="1100" dirty="0"/>
              <a:t>(</a:t>
            </a:r>
            <a:endParaRPr lang="ko-KR" altLang="en-US" sz="1100" dirty="0"/>
          </a:p>
        </p:txBody>
      </p:sp>
      <p:cxnSp>
        <p:nvCxnSpPr>
          <p:cNvPr id="16" name="직선 화살표 연결선 15"/>
          <p:cNvCxnSpPr>
            <a:stCxn id="13" idx="2"/>
            <a:endCxn id="6" idx="0"/>
          </p:cNvCxnSpPr>
          <p:nvPr/>
        </p:nvCxnSpPr>
        <p:spPr>
          <a:xfrm>
            <a:off x="4230524" y="5099519"/>
            <a:ext cx="0" cy="240577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937069" y="6327648"/>
            <a:ext cx="4586909" cy="5542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return </a:t>
            </a:r>
            <a:r>
              <a:rPr lang="en-US" altLang="ko-KR" sz="1100" dirty="0" err="1"/>
              <a:t>ssd_meta_arch_fn</a:t>
            </a:r>
            <a:r>
              <a:rPr lang="en-US" altLang="ko-KR" sz="1100" dirty="0" smtClean="0"/>
              <a:t>(…)</a:t>
            </a:r>
            <a:endParaRPr lang="ko-KR" altLang="en-US" sz="1100" dirty="0"/>
          </a:p>
        </p:txBody>
      </p:sp>
      <p:cxnSp>
        <p:nvCxnSpPr>
          <p:cNvPr id="21" name="직선 화살표 연결선 20"/>
          <p:cNvCxnSpPr>
            <a:stCxn id="6" idx="2"/>
            <a:endCxn id="20" idx="0"/>
          </p:cNvCxnSpPr>
          <p:nvPr/>
        </p:nvCxnSpPr>
        <p:spPr>
          <a:xfrm>
            <a:off x="4230524" y="5894320"/>
            <a:ext cx="0" cy="433328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74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29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API</a:t>
            </a:r>
            <a:endParaRPr lang="ko-KR" altLang="en-US" sz="2800" b="1" dirty="0"/>
          </a:p>
        </p:txBody>
      </p:sp>
      <p:sp>
        <p:nvSpPr>
          <p:cNvPr id="16" name="직사각형 15"/>
          <p:cNvSpPr/>
          <p:nvPr/>
        </p:nvSpPr>
        <p:spPr>
          <a:xfrm>
            <a:off x="541282" y="1410283"/>
            <a:ext cx="9328724" cy="724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Object Detection API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Tensorflow</a:t>
            </a:r>
            <a:r>
              <a:rPr lang="ko-KR" altLang="en-US" dirty="0" smtClean="0"/>
              <a:t>를 이용하여 최신 기술의 모델을 구현하여 사용자가 편리하게 </a:t>
            </a:r>
            <a:r>
              <a:rPr lang="ko-KR" altLang="en-US" dirty="0" err="1" smtClean="0"/>
              <a:t>이용할수</a:t>
            </a:r>
            <a:r>
              <a:rPr lang="ko-KR" altLang="en-US" dirty="0" smtClean="0"/>
              <a:t> 있게 만들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프레임 워크이다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58551" y="2276845"/>
            <a:ext cx="4348947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https://github.com/tensorflow/models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82" y="2827487"/>
            <a:ext cx="5685013" cy="27815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51" y="5843994"/>
            <a:ext cx="7925487" cy="594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58551" y="6743710"/>
            <a:ext cx="5450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dirty="0" smtClean="0"/>
              <a:t>우리는 </a:t>
            </a:r>
            <a:r>
              <a:rPr lang="en-US" altLang="ko-KR" sz="1800" dirty="0" smtClean="0"/>
              <a:t>research</a:t>
            </a:r>
            <a:r>
              <a:rPr lang="ko-KR" altLang="en-US" sz="1800" dirty="0" smtClean="0"/>
              <a:t>에 있는 코드를 이용한다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542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151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SSD Object Detection </a:t>
            </a:r>
            <a:r>
              <a:rPr lang="ko-KR" altLang="en-US" sz="2800" b="1" smtClean="0"/>
              <a:t>호출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5658597" y="1703397"/>
            <a:ext cx="5343525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 err="1"/>
              <a:t>def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tile_anchors</a:t>
            </a:r>
            <a:r>
              <a:rPr lang="ko-KR" altLang="en-US" sz="1000" dirty="0"/>
              <a:t>(</a:t>
            </a:r>
            <a:r>
              <a:rPr lang="ko-KR" altLang="en-US" sz="1000" dirty="0" err="1"/>
              <a:t>grid_height</a:t>
            </a:r>
            <a:r>
              <a:rPr lang="ko-KR" altLang="en-US" sz="1000" dirty="0"/>
              <a:t>,</a:t>
            </a:r>
          </a:p>
          <a:p>
            <a:r>
              <a:rPr lang="ko-KR" altLang="en-US" sz="1000" dirty="0"/>
              <a:t>                 </a:t>
            </a:r>
            <a:r>
              <a:rPr lang="ko-KR" altLang="en-US" sz="1000" dirty="0" err="1"/>
              <a:t>grid_width</a:t>
            </a:r>
            <a:r>
              <a:rPr lang="ko-KR" altLang="en-US" sz="1000" dirty="0"/>
              <a:t>,</a:t>
            </a:r>
          </a:p>
          <a:p>
            <a:r>
              <a:rPr lang="ko-KR" altLang="en-US" sz="1000" dirty="0"/>
              <a:t>                 </a:t>
            </a:r>
            <a:r>
              <a:rPr lang="ko-KR" altLang="en-US" sz="1000" dirty="0" err="1"/>
              <a:t>scales</a:t>
            </a:r>
            <a:r>
              <a:rPr lang="ko-KR" altLang="en-US" sz="1000" dirty="0"/>
              <a:t>,</a:t>
            </a:r>
          </a:p>
          <a:p>
            <a:r>
              <a:rPr lang="ko-KR" altLang="en-US" sz="1000" dirty="0"/>
              <a:t>                 </a:t>
            </a:r>
            <a:r>
              <a:rPr lang="ko-KR" altLang="en-US" sz="1000" dirty="0" err="1"/>
              <a:t>aspect_ratios</a:t>
            </a:r>
            <a:r>
              <a:rPr lang="ko-KR" altLang="en-US" sz="1000" dirty="0"/>
              <a:t>,</a:t>
            </a:r>
          </a:p>
          <a:p>
            <a:r>
              <a:rPr lang="ko-KR" altLang="en-US" sz="1000" dirty="0"/>
              <a:t>                 </a:t>
            </a:r>
            <a:r>
              <a:rPr lang="ko-KR" altLang="en-US" sz="1000" dirty="0" err="1"/>
              <a:t>base_anchor_size</a:t>
            </a:r>
            <a:r>
              <a:rPr lang="ko-KR" altLang="en-US" sz="1000" dirty="0"/>
              <a:t>,</a:t>
            </a:r>
          </a:p>
          <a:p>
            <a:r>
              <a:rPr lang="ko-KR" altLang="en-US" sz="1000" dirty="0"/>
              <a:t>                 </a:t>
            </a:r>
            <a:r>
              <a:rPr lang="ko-KR" altLang="en-US" sz="1000" dirty="0" err="1"/>
              <a:t>anchor_stride</a:t>
            </a:r>
            <a:r>
              <a:rPr lang="ko-KR" altLang="en-US" sz="1000" dirty="0"/>
              <a:t>,</a:t>
            </a:r>
          </a:p>
          <a:p>
            <a:r>
              <a:rPr lang="ko-KR" altLang="en-US" sz="1000" dirty="0"/>
              <a:t>                 </a:t>
            </a:r>
            <a:r>
              <a:rPr lang="ko-KR" altLang="en-US" sz="1000" dirty="0" err="1"/>
              <a:t>anchor_offset</a:t>
            </a:r>
            <a:r>
              <a:rPr lang="ko-KR" altLang="en-US" sz="1000" dirty="0"/>
              <a:t>):</a:t>
            </a:r>
          </a:p>
          <a:p>
            <a:r>
              <a:rPr lang="ko-KR" altLang="en-US" sz="1000" dirty="0" err="1" smtClean="0"/>
              <a:t>ratio_sqrts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= </a:t>
            </a:r>
            <a:r>
              <a:rPr lang="ko-KR" altLang="en-US" sz="1000" dirty="0" err="1"/>
              <a:t>tf.sqrt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aspect_ratios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heights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scales</a:t>
            </a:r>
            <a:r>
              <a:rPr lang="ko-KR" altLang="en-US" sz="1000" dirty="0"/>
              <a:t> / </a:t>
            </a:r>
            <a:r>
              <a:rPr lang="ko-KR" altLang="en-US" sz="1000" dirty="0" err="1"/>
              <a:t>ratio_sqrts</a:t>
            </a:r>
            <a:r>
              <a:rPr lang="ko-KR" altLang="en-US" sz="1000" dirty="0"/>
              <a:t> * </a:t>
            </a:r>
            <a:r>
              <a:rPr lang="ko-KR" altLang="en-US" sz="1000" dirty="0" err="1"/>
              <a:t>base_anchor_size</a:t>
            </a:r>
            <a:r>
              <a:rPr lang="ko-KR" altLang="en-US" sz="1000" dirty="0"/>
              <a:t>[0]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widths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scales</a:t>
            </a:r>
            <a:r>
              <a:rPr lang="ko-KR" altLang="en-US" sz="1000" dirty="0"/>
              <a:t> * </a:t>
            </a:r>
            <a:r>
              <a:rPr lang="ko-KR" altLang="en-US" sz="1000" dirty="0" err="1"/>
              <a:t>ratio_sqrts</a:t>
            </a:r>
            <a:r>
              <a:rPr lang="ko-KR" altLang="en-US" sz="1000" dirty="0"/>
              <a:t> * </a:t>
            </a:r>
            <a:r>
              <a:rPr lang="ko-KR" altLang="en-US" sz="1000" dirty="0" err="1"/>
              <a:t>base_anchor_size</a:t>
            </a:r>
            <a:r>
              <a:rPr lang="ko-KR" altLang="en-US" sz="1000" dirty="0"/>
              <a:t>[1]</a:t>
            </a:r>
          </a:p>
          <a:p>
            <a:endParaRPr lang="ko-KR" altLang="en-US" sz="1000" dirty="0"/>
          </a:p>
          <a:p>
            <a:r>
              <a:rPr lang="ko-KR" altLang="en-US" sz="1000" dirty="0"/>
              <a:t>  # </a:t>
            </a:r>
            <a:r>
              <a:rPr lang="ko-KR" altLang="en-US" sz="1000" dirty="0" err="1"/>
              <a:t>Get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grid</a:t>
            </a:r>
            <a:r>
              <a:rPr lang="ko-KR" altLang="en-US" sz="1000" dirty="0"/>
              <a:t> of </a:t>
            </a:r>
            <a:r>
              <a:rPr lang="ko-KR" altLang="en-US" sz="1000" dirty="0" err="1"/>
              <a:t>box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centers</a:t>
            </a:r>
            <a:endParaRPr lang="ko-KR" altLang="en-US" sz="1000" dirty="0"/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y_centers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tf.cast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tf.range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grid_height</a:t>
            </a:r>
            <a:r>
              <a:rPr lang="ko-KR" altLang="en-US" sz="1000" dirty="0"/>
              <a:t>), </a:t>
            </a:r>
            <a:r>
              <a:rPr lang="ko-KR" altLang="en-US" sz="1000" dirty="0" err="1"/>
              <a:t>dtype</a:t>
            </a:r>
            <a:r>
              <a:rPr lang="ko-KR" altLang="en-US" sz="1000" dirty="0"/>
              <a:t>=tf.float32)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y_centers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y_centers</a:t>
            </a:r>
            <a:r>
              <a:rPr lang="ko-KR" altLang="en-US" sz="1000" dirty="0"/>
              <a:t> * </a:t>
            </a:r>
            <a:r>
              <a:rPr lang="ko-KR" altLang="en-US" sz="1000" dirty="0" err="1"/>
              <a:t>anchor_stride</a:t>
            </a:r>
            <a:r>
              <a:rPr lang="ko-KR" altLang="en-US" sz="1000" dirty="0"/>
              <a:t>[0] + </a:t>
            </a:r>
            <a:r>
              <a:rPr lang="ko-KR" altLang="en-US" sz="1000" dirty="0" err="1"/>
              <a:t>anchor_offset</a:t>
            </a:r>
            <a:r>
              <a:rPr lang="ko-KR" altLang="en-US" sz="1000" dirty="0"/>
              <a:t>[0]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x_centers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tf.cast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tf.range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grid_width</a:t>
            </a:r>
            <a:r>
              <a:rPr lang="ko-KR" altLang="en-US" sz="1000" dirty="0"/>
              <a:t>), </a:t>
            </a:r>
            <a:r>
              <a:rPr lang="ko-KR" altLang="en-US" sz="1000" dirty="0" err="1"/>
              <a:t>dtype</a:t>
            </a:r>
            <a:r>
              <a:rPr lang="ko-KR" altLang="en-US" sz="1000" dirty="0"/>
              <a:t>=tf.float32)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x_centers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x_centers</a:t>
            </a:r>
            <a:r>
              <a:rPr lang="ko-KR" altLang="en-US" sz="1000" dirty="0"/>
              <a:t> * </a:t>
            </a:r>
            <a:r>
              <a:rPr lang="ko-KR" altLang="en-US" sz="1000" dirty="0" err="1"/>
              <a:t>anchor_stride</a:t>
            </a:r>
            <a:r>
              <a:rPr lang="ko-KR" altLang="en-US" sz="1000" dirty="0"/>
              <a:t>[1] + </a:t>
            </a:r>
            <a:r>
              <a:rPr lang="ko-KR" altLang="en-US" sz="1000" dirty="0" err="1"/>
              <a:t>anchor_offset</a:t>
            </a:r>
            <a:r>
              <a:rPr lang="ko-KR" altLang="en-US" sz="1000" dirty="0"/>
              <a:t>[1]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x_centers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y_centers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ops.meshgrid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x_centers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y_centers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widths_grid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x_centers_grid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ops.meshgrid</a:t>
            </a:r>
            <a:r>
              <a:rPr lang="ko-KR" altLang="en-US" sz="1000" dirty="0"/>
              <a:t>(</a:t>
            </a:r>
            <a:r>
              <a:rPr lang="ko-KR" altLang="en-US" sz="1000" dirty="0" err="1"/>
              <a:t>widths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x_centers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heights_grid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y_centers_grid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ops.meshgrid</a:t>
            </a:r>
            <a:r>
              <a:rPr lang="ko-KR" altLang="en-US" sz="1000" dirty="0"/>
              <a:t>(</a:t>
            </a:r>
            <a:r>
              <a:rPr lang="ko-KR" altLang="en-US" sz="1000" dirty="0" err="1"/>
              <a:t>heights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y_centers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bbox_centers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tf.stack</a:t>
            </a:r>
            <a:r>
              <a:rPr lang="ko-KR" altLang="en-US" sz="1000" dirty="0"/>
              <a:t>([</a:t>
            </a:r>
            <a:r>
              <a:rPr lang="ko-KR" altLang="en-US" sz="1000" dirty="0" err="1"/>
              <a:t>y_centers_grid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x_centers_grid</a:t>
            </a:r>
            <a:r>
              <a:rPr lang="ko-KR" altLang="en-US" sz="1000" dirty="0"/>
              <a:t>], </a:t>
            </a:r>
            <a:r>
              <a:rPr lang="ko-KR" altLang="en-US" sz="1000" dirty="0" err="1"/>
              <a:t>axis</a:t>
            </a:r>
            <a:r>
              <a:rPr lang="ko-KR" altLang="en-US" sz="1000" dirty="0"/>
              <a:t>=3)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bbox_sizes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tf.stack</a:t>
            </a:r>
            <a:r>
              <a:rPr lang="ko-KR" altLang="en-US" sz="1000" dirty="0"/>
              <a:t>([</a:t>
            </a:r>
            <a:r>
              <a:rPr lang="ko-KR" altLang="en-US" sz="1000" dirty="0" err="1"/>
              <a:t>heights_grid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widths_grid</a:t>
            </a:r>
            <a:r>
              <a:rPr lang="ko-KR" altLang="en-US" sz="1000" dirty="0"/>
              <a:t>], </a:t>
            </a:r>
            <a:r>
              <a:rPr lang="ko-KR" altLang="en-US" sz="1000" dirty="0" err="1"/>
              <a:t>axis</a:t>
            </a:r>
            <a:r>
              <a:rPr lang="ko-KR" altLang="en-US" sz="1000" dirty="0"/>
              <a:t>=3)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bbox_centers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tf.reshape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bbox_centers</a:t>
            </a:r>
            <a:r>
              <a:rPr lang="ko-KR" altLang="en-US" sz="1000" dirty="0"/>
              <a:t>, [-1, 2])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bbox_sizes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tf.reshape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bbox_sizes</a:t>
            </a:r>
            <a:r>
              <a:rPr lang="ko-KR" altLang="en-US" sz="1000" dirty="0"/>
              <a:t>, [-1, 2])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bbox_corners</a:t>
            </a:r>
            <a:r>
              <a:rPr lang="ko-KR" altLang="en-US" sz="1000" dirty="0"/>
              <a:t> = _</a:t>
            </a:r>
            <a:r>
              <a:rPr lang="ko-KR" altLang="en-US" sz="1000" dirty="0" err="1"/>
              <a:t>center_size_bbox_to_corners_bbox</a:t>
            </a:r>
            <a:r>
              <a:rPr lang="ko-KR" altLang="en-US" sz="1000" dirty="0"/>
              <a:t>(</a:t>
            </a:r>
            <a:r>
              <a:rPr lang="ko-KR" altLang="en-US" sz="1000" dirty="0" err="1"/>
              <a:t>bbox_centers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bbox_sizes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return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box_list.BoxList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bbox_corners</a:t>
            </a:r>
            <a:r>
              <a:rPr lang="ko-KR" altLang="en-US" sz="1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297" y="1164431"/>
            <a:ext cx="2947987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</a:t>
            </a:r>
            <a:r>
              <a:rPr lang="en-US" altLang="ko-KR" dirty="0" smtClean="0"/>
              <a:t>rid_anchor_generator.py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18074" y="1692294"/>
            <a:ext cx="5343525" cy="54938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 </a:t>
            </a:r>
            <a:r>
              <a:rPr lang="ko-KR" altLang="en-US" sz="900" dirty="0" err="1"/>
              <a:t>def</a:t>
            </a:r>
            <a:r>
              <a:rPr lang="ko-KR" altLang="en-US" sz="900" dirty="0"/>
              <a:t> _</a:t>
            </a:r>
            <a:r>
              <a:rPr lang="ko-KR" altLang="en-US" sz="900" dirty="0" err="1"/>
              <a:t>generate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, </a:t>
            </a:r>
            <a:r>
              <a:rPr lang="ko-KR" altLang="en-US" sz="900" dirty="0" err="1"/>
              <a:t>feature_map_shape_list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"""</a:t>
            </a:r>
            <a:r>
              <a:rPr lang="ko-KR" altLang="en-US" sz="900" dirty="0" err="1"/>
              <a:t>Generates</a:t>
            </a:r>
            <a:r>
              <a:rPr lang="ko-KR" altLang="en-US" sz="900" dirty="0"/>
              <a:t> 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collection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bounding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boxes</a:t>
            </a:r>
            <a:r>
              <a:rPr lang="ko-KR" altLang="en-US" sz="900" dirty="0"/>
              <a:t> </a:t>
            </a:r>
            <a:r>
              <a:rPr lang="ko-KR" altLang="en-US" sz="900" dirty="0" err="1"/>
              <a:t>to</a:t>
            </a:r>
            <a:r>
              <a:rPr lang="ko-KR" altLang="en-US" sz="900" dirty="0"/>
              <a:t> </a:t>
            </a:r>
            <a:r>
              <a:rPr lang="ko-KR" altLang="en-US" sz="900" dirty="0" err="1"/>
              <a:t>be</a:t>
            </a:r>
            <a:r>
              <a:rPr lang="ko-KR" altLang="en-US" sz="900" dirty="0"/>
              <a:t> </a:t>
            </a:r>
            <a:r>
              <a:rPr lang="ko-KR" altLang="en-US" sz="900" dirty="0" err="1"/>
              <a:t>used</a:t>
            </a:r>
            <a:r>
              <a:rPr lang="ko-KR" altLang="en-US" sz="900" dirty="0"/>
              <a:t> </a:t>
            </a:r>
            <a:r>
              <a:rPr lang="ko-KR" altLang="en-US" sz="900" dirty="0" err="1"/>
              <a:t>as</a:t>
            </a:r>
            <a:r>
              <a:rPr lang="ko-KR" altLang="en-US" sz="900" dirty="0"/>
              <a:t> </a:t>
            </a:r>
            <a:r>
              <a:rPr lang="ko-KR" altLang="en-US" sz="900" dirty="0" err="1"/>
              <a:t>anchors</a:t>
            </a:r>
            <a:r>
              <a:rPr lang="ko-KR" altLang="en-US" sz="900" dirty="0"/>
              <a:t>.</a:t>
            </a:r>
          </a:p>
          <a:p>
            <a:endParaRPr lang="ko-KR" altLang="en-US" sz="900" dirty="0"/>
          </a:p>
          <a:p>
            <a:r>
              <a:rPr lang="ko-KR" altLang="en-US" sz="900" dirty="0" err="1" smtClean="0"/>
              <a:t>if</a:t>
            </a:r>
            <a:r>
              <a:rPr lang="ko-KR" altLang="en-US" sz="900" dirty="0" smtClean="0"/>
              <a:t> </a:t>
            </a:r>
            <a:r>
              <a:rPr lang="ko-KR" altLang="en-US" sz="900" dirty="0" err="1"/>
              <a:t>not</a:t>
            </a:r>
            <a:r>
              <a:rPr lang="ko-KR" altLang="en-US" sz="900" dirty="0"/>
              <a:t> (</a:t>
            </a:r>
            <a:r>
              <a:rPr lang="ko-KR" altLang="en-US" sz="900" dirty="0" err="1"/>
              <a:t>isinstance</a:t>
            </a:r>
            <a:r>
              <a:rPr lang="ko-KR" altLang="en-US" sz="900" dirty="0"/>
              <a:t>(</a:t>
            </a:r>
            <a:r>
              <a:rPr lang="ko-KR" altLang="en-US" sz="900" dirty="0" err="1"/>
              <a:t>feature_map_shape_list</a:t>
            </a:r>
            <a:r>
              <a:rPr lang="ko-KR" altLang="en-US" sz="900" dirty="0"/>
              <a:t>, </a:t>
            </a:r>
            <a:r>
              <a:rPr lang="ko-KR" altLang="en-US" sz="900" dirty="0" err="1"/>
              <a:t>list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        and </a:t>
            </a:r>
            <a:r>
              <a:rPr lang="ko-KR" altLang="en-US" sz="900" dirty="0" err="1"/>
              <a:t>len</a:t>
            </a:r>
            <a:r>
              <a:rPr lang="ko-KR" altLang="en-US" sz="900" dirty="0"/>
              <a:t>(</a:t>
            </a:r>
            <a:r>
              <a:rPr lang="ko-KR" altLang="en-US" sz="900" dirty="0" err="1"/>
              <a:t>feature_map_shape_list</a:t>
            </a:r>
            <a:r>
              <a:rPr lang="ko-KR" altLang="en-US" sz="900" dirty="0"/>
              <a:t>) == 1):</a:t>
            </a:r>
          </a:p>
          <a:p>
            <a:r>
              <a:rPr lang="ko-KR" altLang="en-US" sz="900" dirty="0"/>
              <a:t>      </a:t>
            </a:r>
            <a:r>
              <a:rPr lang="ko-KR" altLang="en-US" sz="900" dirty="0" err="1"/>
              <a:t>raise</a:t>
            </a:r>
            <a:r>
              <a:rPr lang="ko-KR" altLang="en-US" sz="900" dirty="0"/>
              <a:t> </a:t>
            </a:r>
            <a:r>
              <a:rPr lang="ko-KR" altLang="en-US" sz="900" dirty="0" err="1"/>
              <a:t>ValueError</a:t>
            </a:r>
            <a:r>
              <a:rPr lang="ko-KR" altLang="en-US" sz="900" dirty="0"/>
              <a:t>('</a:t>
            </a:r>
            <a:r>
              <a:rPr lang="ko-KR" altLang="en-US" sz="900" dirty="0" err="1"/>
              <a:t>feature_map_shape_list</a:t>
            </a:r>
            <a:r>
              <a:rPr lang="ko-KR" altLang="en-US" sz="900" dirty="0"/>
              <a:t> </a:t>
            </a:r>
            <a:r>
              <a:rPr lang="ko-KR" altLang="en-US" sz="900" dirty="0" err="1"/>
              <a:t>must</a:t>
            </a:r>
            <a:r>
              <a:rPr lang="ko-KR" altLang="en-US" sz="900" dirty="0"/>
              <a:t> </a:t>
            </a:r>
            <a:r>
              <a:rPr lang="ko-KR" altLang="en-US" sz="900" dirty="0" err="1"/>
              <a:t>be</a:t>
            </a:r>
            <a:r>
              <a:rPr lang="ko-KR" altLang="en-US" sz="900" dirty="0"/>
              <a:t> 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list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length</a:t>
            </a:r>
            <a:r>
              <a:rPr lang="ko-KR" altLang="en-US" sz="900" dirty="0"/>
              <a:t> 1.')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if</a:t>
            </a:r>
            <a:r>
              <a:rPr lang="ko-KR" altLang="en-US" sz="900" dirty="0"/>
              <a:t> </a:t>
            </a:r>
            <a:r>
              <a:rPr lang="ko-KR" altLang="en-US" sz="900" dirty="0" err="1"/>
              <a:t>not</a:t>
            </a:r>
            <a:r>
              <a:rPr lang="ko-KR" altLang="en-US" sz="900" dirty="0"/>
              <a:t> </a:t>
            </a:r>
            <a:r>
              <a:rPr lang="ko-KR" altLang="en-US" sz="900" dirty="0" err="1"/>
              <a:t>all</a:t>
            </a:r>
            <a:r>
              <a:rPr lang="ko-KR" altLang="en-US" sz="900" dirty="0"/>
              <a:t>([</a:t>
            </a:r>
            <a:r>
              <a:rPr lang="ko-KR" altLang="en-US" sz="900" dirty="0" err="1"/>
              <a:t>isinstance</a:t>
            </a:r>
            <a:r>
              <a:rPr lang="ko-KR" altLang="en-US" sz="900" dirty="0"/>
              <a:t>(</a:t>
            </a:r>
            <a:r>
              <a:rPr lang="ko-KR" altLang="en-US" sz="900" dirty="0" err="1"/>
              <a:t>list_item</a:t>
            </a:r>
            <a:r>
              <a:rPr lang="ko-KR" altLang="en-US" sz="900" dirty="0"/>
              <a:t>, </a:t>
            </a:r>
            <a:r>
              <a:rPr lang="ko-KR" altLang="en-US" sz="900" dirty="0" err="1"/>
              <a:t>tuple</a:t>
            </a:r>
            <a:r>
              <a:rPr lang="ko-KR" altLang="en-US" sz="900" dirty="0"/>
              <a:t>) and </a:t>
            </a:r>
            <a:r>
              <a:rPr lang="ko-KR" altLang="en-US" sz="900" dirty="0" err="1"/>
              <a:t>len</a:t>
            </a:r>
            <a:r>
              <a:rPr lang="ko-KR" altLang="en-US" sz="900" dirty="0"/>
              <a:t>(</a:t>
            </a:r>
            <a:r>
              <a:rPr lang="ko-KR" altLang="en-US" sz="900" dirty="0" err="1"/>
              <a:t>list_item</a:t>
            </a:r>
            <a:r>
              <a:rPr lang="ko-KR" altLang="en-US" sz="900" dirty="0"/>
              <a:t>) == 2</a:t>
            </a:r>
          </a:p>
          <a:p>
            <a:r>
              <a:rPr lang="ko-KR" altLang="en-US" sz="900" dirty="0"/>
              <a:t>               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</a:t>
            </a:r>
            <a:r>
              <a:rPr lang="ko-KR" altLang="en-US" sz="900" dirty="0" err="1"/>
              <a:t>list_item</a:t>
            </a:r>
            <a:r>
              <a:rPr lang="ko-KR" altLang="en-US" sz="900" dirty="0"/>
              <a:t> </a:t>
            </a:r>
            <a:r>
              <a:rPr lang="ko-KR" altLang="en-US" sz="900" dirty="0" err="1"/>
              <a:t>in</a:t>
            </a:r>
            <a:r>
              <a:rPr lang="ko-KR" altLang="en-US" sz="900" dirty="0"/>
              <a:t> </a:t>
            </a:r>
            <a:r>
              <a:rPr lang="ko-KR" altLang="en-US" sz="900" dirty="0" err="1"/>
              <a:t>feature_map_shape_list</a:t>
            </a:r>
            <a:r>
              <a:rPr lang="ko-KR" altLang="en-US" sz="900" dirty="0"/>
              <a:t>]):</a:t>
            </a:r>
          </a:p>
          <a:p>
            <a:r>
              <a:rPr lang="ko-KR" altLang="en-US" sz="900" dirty="0"/>
              <a:t>      </a:t>
            </a:r>
            <a:r>
              <a:rPr lang="ko-KR" altLang="en-US" sz="900" dirty="0" err="1"/>
              <a:t>raise</a:t>
            </a:r>
            <a:r>
              <a:rPr lang="ko-KR" altLang="en-US" sz="900" dirty="0"/>
              <a:t> </a:t>
            </a:r>
            <a:r>
              <a:rPr lang="ko-KR" altLang="en-US" sz="900" dirty="0" err="1"/>
              <a:t>ValueError</a:t>
            </a:r>
            <a:r>
              <a:rPr lang="ko-KR" altLang="en-US" sz="900" dirty="0"/>
              <a:t>('</a:t>
            </a:r>
            <a:r>
              <a:rPr lang="ko-KR" altLang="en-US" sz="900" dirty="0" err="1"/>
              <a:t>feature_map_shape_list</a:t>
            </a:r>
            <a:r>
              <a:rPr lang="ko-KR" altLang="en-US" sz="900" dirty="0"/>
              <a:t> </a:t>
            </a:r>
            <a:r>
              <a:rPr lang="ko-KR" altLang="en-US" sz="900" dirty="0" err="1"/>
              <a:t>must</a:t>
            </a:r>
            <a:r>
              <a:rPr lang="ko-KR" altLang="en-US" sz="900" dirty="0"/>
              <a:t> </a:t>
            </a:r>
            <a:r>
              <a:rPr lang="ko-KR" altLang="en-US" sz="900" dirty="0" err="1"/>
              <a:t>be</a:t>
            </a:r>
            <a:r>
              <a:rPr lang="ko-KR" altLang="en-US" sz="900" dirty="0"/>
              <a:t> 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list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pairs</a:t>
            </a:r>
            <a:r>
              <a:rPr lang="ko-KR" altLang="en-US" sz="900" dirty="0"/>
              <a:t>.')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# </a:t>
            </a:r>
            <a:r>
              <a:rPr lang="ko-KR" altLang="en-US" sz="900" dirty="0" err="1"/>
              <a:t>Create</a:t>
            </a:r>
            <a:r>
              <a:rPr lang="ko-KR" altLang="en-US" sz="900" dirty="0"/>
              <a:t> </a:t>
            </a:r>
            <a:r>
              <a:rPr lang="ko-KR" altLang="en-US" sz="900" dirty="0" err="1"/>
              <a:t>constants</a:t>
            </a:r>
            <a:r>
              <a:rPr lang="ko-KR" altLang="en-US" sz="900" dirty="0"/>
              <a:t> </a:t>
            </a:r>
            <a:r>
              <a:rPr lang="ko-KR" altLang="en-US" sz="900" dirty="0" err="1"/>
              <a:t>in</a:t>
            </a:r>
            <a:r>
              <a:rPr lang="ko-KR" altLang="en-US" sz="900" dirty="0"/>
              <a:t> </a:t>
            </a:r>
            <a:r>
              <a:rPr lang="ko-KR" altLang="en-US" sz="900" dirty="0" err="1"/>
              <a:t>init_scope</a:t>
            </a:r>
            <a:r>
              <a:rPr lang="ko-KR" altLang="en-US" sz="900" dirty="0"/>
              <a:t> </a:t>
            </a:r>
            <a:r>
              <a:rPr lang="ko-KR" altLang="en-US" sz="900" dirty="0" err="1"/>
              <a:t>so</a:t>
            </a:r>
            <a:r>
              <a:rPr lang="ko-KR" altLang="en-US" sz="900" dirty="0"/>
              <a:t> </a:t>
            </a:r>
            <a:r>
              <a:rPr lang="ko-KR" altLang="en-US" sz="900" dirty="0" err="1"/>
              <a:t>they</a:t>
            </a:r>
            <a:r>
              <a:rPr lang="ko-KR" altLang="en-US" sz="900" dirty="0"/>
              <a:t> </a:t>
            </a:r>
            <a:r>
              <a:rPr lang="ko-KR" altLang="en-US" sz="900" dirty="0" err="1"/>
              <a:t>can</a:t>
            </a:r>
            <a:r>
              <a:rPr lang="ko-KR" altLang="en-US" sz="900" dirty="0"/>
              <a:t> </a:t>
            </a:r>
            <a:r>
              <a:rPr lang="ko-KR" altLang="en-US" sz="900" dirty="0" err="1"/>
              <a:t>be</a:t>
            </a:r>
            <a:r>
              <a:rPr lang="ko-KR" altLang="en-US" sz="900" dirty="0"/>
              <a:t> </a:t>
            </a:r>
            <a:r>
              <a:rPr lang="ko-KR" altLang="en-US" sz="900" dirty="0" err="1"/>
              <a:t>created</a:t>
            </a:r>
            <a:r>
              <a:rPr lang="ko-KR" altLang="en-US" sz="900" dirty="0"/>
              <a:t> </a:t>
            </a:r>
            <a:r>
              <a:rPr lang="ko-KR" altLang="en-US" sz="900" dirty="0" err="1"/>
              <a:t>in</a:t>
            </a:r>
            <a:r>
              <a:rPr lang="ko-KR" altLang="en-US" sz="900" dirty="0"/>
              <a:t> </a:t>
            </a:r>
            <a:r>
              <a:rPr lang="ko-KR" altLang="en-US" sz="900" dirty="0" err="1"/>
              <a:t>tf.functions</a:t>
            </a:r>
            <a:endParaRPr lang="ko-KR" altLang="en-US" sz="900" dirty="0"/>
          </a:p>
          <a:p>
            <a:r>
              <a:rPr lang="ko-KR" altLang="en-US" sz="900" dirty="0"/>
              <a:t>    # and </a:t>
            </a:r>
            <a:r>
              <a:rPr lang="ko-KR" altLang="en-US" sz="900" dirty="0" err="1"/>
              <a:t>accessed</a:t>
            </a:r>
            <a:r>
              <a:rPr lang="ko-KR" altLang="en-US" sz="900" dirty="0"/>
              <a:t> </a:t>
            </a:r>
            <a:r>
              <a:rPr lang="ko-KR" altLang="en-US" sz="900" dirty="0" err="1"/>
              <a:t>from</a:t>
            </a:r>
            <a:r>
              <a:rPr lang="ko-KR" altLang="en-US" sz="900" dirty="0"/>
              <a:t> </a:t>
            </a:r>
            <a:r>
              <a:rPr lang="ko-KR" altLang="en-US" sz="900" dirty="0" err="1"/>
              <a:t>outside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function</a:t>
            </a:r>
            <a:r>
              <a:rPr lang="ko-KR" altLang="en-US" sz="900" dirty="0"/>
              <a:t>.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with</a:t>
            </a:r>
            <a:r>
              <a:rPr lang="ko-KR" altLang="en-US" sz="900" dirty="0"/>
              <a:t> </a:t>
            </a:r>
            <a:r>
              <a:rPr lang="ko-KR" altLang="en-US" sz="900" dirty="0" err="1"/>
              <a:t>tf.init_scope</a:t>
            </a:r>
            <a:r>
              <a:rPr lang="ko-KR" altLang="en-US" sz="900" dirty="0"/>
              <a:t>():</a:t>
            </a:r>
          </a:p>
          <a:p>
            <a:r>
              <a:rPr lang="ko-KR" altLang="en-US" sz="900" dirty="0"/>
              <a:t>      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._</a:t>
            </a:r>
            <a:r>
              <a:rPr lang="ko-KR" altLang="en-US" sz="900" dirty="0" err="1"/>
              <a:t>base_anchor_size</a:t>
            </a:r>
            <a:r>
              <a:rPr lang="ko-KR" altLang="en-US" sz="900" dirty="0"/>
              <a:t> = </a:t>
            </a:r>
            <a:r>
              <a:rPr lang="ko-KR" altLang="en-US" sz="900" dirty="0" err="1"/>
              <a:t>tf.cast</a:t>
            </a:r>
            <a:r>
              <a:rPr lang="ko-KR" altLang="en-US" sz="900" dirty="0"/>
              <a:t>(</a:t>
            </a:r>
            <a:r>
              <a:rPr lang="ko-KR" altLang="en-US" sz="900" dirty="0" err="1"/>
              <a:t>tf.convert_to_tensor</a:t>
            </a:r>
            <a:r>
              <a:rPr lang="ko-KR" altLang="en-US" sz="900" dirty="0"/>
              <a:t>(</a:t>
            </a:r>
          </a:p>
          <a:p>
            <a:r>
              <a:rPr lang="ko-KR" altLang="en-US" sz="900" dirty="0"/>
              <a:t>          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._</a:t>
            </a:r>
            <a:r>
              <a:rPr lang="ko-KR" altLang="en-US" sz="900" dirty="0" err="1"/>
              <a:t>base_anchor_size</a:t>
            </a:r>
            <a:r>
              <a:rPr lang="ko-KR" altLang="en-US" sz="900" dirty="0"/>
              <a:t>), </a:t>
            </a:r>
            <a:r>
              <a:rPr lang="ko-KR" altLang="en-US" sz="900" dirty="0" err="1"/>
              <a:t>dtype</a:t>
            </a:r>
            <a:r>
              <a:rPr lang="ko-KR" altLang="en-US" sz="900" dirty="0"/>
              <a:t>=tf.float32)</a:t>
            </a:r>
          </a:p>
          <a:p>
            <a:r>
              <a:rPr lang="ko-KR" altLang="en-US" sz="900" dirty="0"/>
              <a:t>      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._</a:t>
            </a:r>
            <a:r>
              <a:rPr lang="ko-KR" altLang="en-US" sz="900" dirty="0" err="1"/>
              <a:t>anchor_stride</a:t>
            </a:r>
            <a:r>
              <a:rPr lang="ko-KR" altLang="en-US" sz="900" dirty="0"/>
              <a:t> = </a:t>
            </a:r>
            <a:r>
              <a:rPr lang="ko-KR" altLang="en-US" sz="900" dirty="0" err="1"/>
              <a:t>tf.cast</a:t>
            </a:r>
            <a:r>
              <a:rPr lang="ko-KR" altLang="en-US" sz="900" dirty="0"/>
              <a:t>(</a:t>
            </a:r>
            <a:r>
              <a:rPr lang="ko-KR" altLang="en-US" sz="900" dirty="0" err="1"/>
              <a:t>tf.convert_to_tensor</a:t>
            </a:r>
            <a:r>
              <a:rPr lang="ko-KR" altLang="en-US" sz="900" dirty="0"/>
              <a:t>(</a:t>
            </a:r>
          </a:p>
          <a:p>
            <a:r>
              <a:rPr lang="ko-KR" altLang="en-US" sz="900" dirty="0"/>
              <a:t>          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._</a:t>
            </a:r>
            <a:r>
              <a:rPr lang="ko-KR" altLang="en-US" sz="900" dirty="0" err="1"/>
              <a:t>anchor_stride</a:t>
            </a:r>
            <a:r>
              <a:rPr lang="ko-KR" altLang="en-US" sz="900" dirty="0"/>
              <a:t>), </a:t>
            </a:r>
            <a:r>
              <a:rPr lang="ko-KR" altLang="en-US" sz="900" dirty="0" err="1"/>
              <a:t>dtype</a:t>
            </a:r>
            <a:r>
              <a:rPr lang="ko-KR" altLang="en-US" sz="900" dirty="0"/>
              <a:t>=tf.float32)</a:t>
            </a:r>
          </a:p>
          <a:p>
            <a:r>
              <a:rPr lang="ko-KR" altLang="en-US" sz="900" dirty="0"/>
              <a:t>      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._</a:t>
            </a:r>
            <a:r>
              <a:rPr lang="ko-KR" altLang="en-US" sz="900" dirty="0" err="1"/>
              <a:t>anchor_offset</a:t>
            </a:r>
            <a:r>
              <a:rPr lang="ko-KR" altLang="en-US" sz="900" dirty="0"/>
              <a:t> = </a:t>
            </a:r>
            <a:r>
              <a:rPr lang="ko-KR" altLang="en-US" sz="900" dirty="0" err="1"/>
              <a:t>tf.cast</a:t>
            </a:r>
            <a:r>
              <a:rPr lang="ko-KR" altLang="en-US" sz="900" dirty="0"/>
              <a:t>(</a:t>
            </a:r>
            <a:r>
              <a:rPr lang="ko-KR" altLang="en-US" sz="900" dirty="0" err="1"/>
              <a:t>tf.convert_to_tensor</a:t>
            </a:r>
            <a:r>
              <a:rPr lang="ko-KR" altLang="en-US" sz="900" dirty="0"/>
              <a:t>(</a:t>
            </a:r>
          </a:p>
          <a:p>
            <a:r>
              <a:rPr lang="ko-KR" altLang="en-US" sz="900" dirty="0"/>
              <a:t>          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._</a:t>
            </a:r>
            <a:r>
              <a:rPr lang="ko-KR" altLang="en-US" sz="900" dirty="0" err="1"/>
              <a:t>anchor_offset</a:t>
            </a:r>
            <a:r>
              <a:rPr lang="ko-KR" altLang="en-US" sz="900" dirty="0"/>
              <a:t>), </a:t>
            </a:r>
            <a:r>
              <a:rPr lang="ko-KR" altLang="en-US" sz="900" dirty="0" err="1"/>
              <a:t>dtype</a:t>
            </a:r>
            <a:r>
              <a:rPr lang="ko-KR" altLang="en-US" sz="900" dirty="0"/>
              <a:t>=tf.float32)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grid_height</a:t>
            </a:r>
            <a:r>
              <a:rPr lang="ko-KR" altLang="en-US" sz="900" dirty="0"/>
              <a:t>, </a:t>
            </a:r>
            <a:r>
              <a:rPr lang="ko-KR" altLang="en-US" sz="900" dirty="0" err="1"/>
              <a:t>grid_width</a:t>
            </a:r>
            <a:r>
              <a:rPr lang="ko-KR" altLang="en-US" sz="900" dirty="0"/>
              <a:t> = </a:t>
            </a:r>
            <a:r>
              <a:rPr lang="ko-KR" altLang="en-US" sz="900" dirty="0" err="1"/>
              <a:t>feature_map_shape_list</a:t>
            </a:r>
            <a:r>
              <a:rPr lang="ko-KR" altLang="en-US" sz="900" dirty="0"/>
              <a:t>[0]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scales_grid</a:t>
            </a:r>
            <a:r>
              <a:rPr lang="ko-KR" altLang="en-US" sz="900" dirty="0"/>
              <a:t>, </a:t>
            </a:r>
            <a:r>
              <a:rPr lang="ko-KR" altLang="en-US" sz="900" dirty="0" err="1"/>
              <a:t>aspect_ratios_grid</a:t>
            </a:r>
            <a:r>
              <a:rPr lang="ko-KR" altLang="en-US" sz="900" dirty="0"/>
              <a:t> = </a:t>
            </a:r>
            <a:r>
              <a:rPr lang="ko-KR" altLang="en-US" sz="900" dirty="0" err="1"/>
              <a:t>ops.meshgrid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._</a:t>
            </a:r>
            <a:r>
              <a:rPr lang="ko-KR" altLang="en-US" sz="900" dirty="0" err="1"/>
              <a:t>scales</a:t>
            </a:r>
            <a:r>
              <a:rPr lang="ko-KR" altLang="en-US" sz="900" dirty="0"/>
              <a:t>,</a:t>
            </a:r>
          </a:p>
          <a:p>
            <a:r>
              <a:rPr lang="ko-KR" altLang="en-US" sz="900" dirty="0"/>
              <a:t>                                                   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._</a:t>
            </a:r>
            <a:r>
              <a:rPr lang="ko-KR" altLang="en-US" sz="900" dirty="0" err="1"/>
              <a:t>aspect_ratios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scales_grid</a:t>
            </a:r>
            <a:r>
              <a:rPr lang="ko-KR" altLang="en-US" sz="900" dirty="0"/>
              <a:t> = </a:t>
            </a:r>
            <a:r>
              <a:rPr lang="ko-KR" altLang="en-US" sz="900" dirty="0" err="1"/>
              <a:t>tf.reshape</a:t>
            </a:r>
            <a:r>
              <a:rPr lang="ko-KR" altLang="en-US" sz="900" dirty="0"/>
              <a:t>(</a:t>
            </a:r>
            <a:r>
              <a:rPr lang="ko-KR" altLang="en-US" sz="900" dirty="0" err="1"/>
              <a:t>scales_grid</a:t>
            </a:r>
            <a:r>
              <a:rPr lang="ko-KR" altLang="en-US" sz="900" dirty="0"/>
              <a:t>, [-1])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aspect_ratios_grid</a:t>
            </a:r>
            <a:r>
              <a:rPr lang="ko-KR" altLang="en-US" sz="900" dirty="0"/>
              <a:t> = </a:t>
            </a:r>
            <a:r>
              <a:rPr lang="ko-KR" altLang="en-US" sz="900" dirty="0" err="1"/>
              <a:t>tf.reshape</a:t>
            </a:r>
            <a:r>
              <a:rPr lang="ko-KR" altLang="en-US" sz="900" dirty="0"/>
              <a:t>(</a:t>
            </a:r>
            <a:r>
              <a:rPr lang="ko-KR" altLang="en-US" sz="900" dirty="0" err="1"/>
              <a:t>aspect_ratios_grid</a:t>
            </a:r>
            <a:r>
              <a:rPr lang="ko-KR" altLang="en-US" sz="900" dirty="0"/>
              <a:t>, [-1])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anchors</a:t>
            </a:r>
            <a:r>
              <a:rPr lang="ko-KR" altLang="en-US" sz="900" dirty="0"/>
              <a:t> = </a:t>
            </a:r>
            <a:r>
              <a:rPr lang="ko-KR" altLang="en-US" sz="900" dirty="0" err="1"/>
              <a:t>tile_anchors</a:t>
            </a:r>
            <a:r>
              <a:rPr lang="ko-KR" altLang="en-US" sz="900" dirty="0"/>
              <a:t>(</a:t>
            </a:r>
            <a:r>
              <a:rPr lang="ko-KR" altLang="en-US" sz="900" dirty="0" err="1"/>
              <a:t>grid_height</a:t>
            </a:r>
            <a:r>
              <a:rPr lang="ko-KR" altLang="en-US" sz="900" dirty="0"/>
              <a:t>,</a:t>
            </a:r>
          </a:p>
          <a:p>
            <a:r>
              <a:rPr lang="ko-KR" altLang="en-US" sz="900" dirty="0"/>
              <a:t>                           </a:t>
            </a:r>
            <a:r>
              <a:rPr lang="ko-KR" altLang="en-US" sz="900" dirty="0" err="1"/>
              <a:t>grid_width</a:t>
            </a:r>
            <a:r>
              <a:rPr lang="ko-KR" altLang="en-US" sz="900" dirty="0"/>
              <a:t>,</a:t>
            </a:r>
          </a:p>
          <a:p>
            <a:r>
              <a:rPr lang="ko-KR" altLang="en-US" sz="900" dirty="0"/>
              <a:t>                           </a:t>
            </a:r>
            <a:r>
              <a:rPr lang="ko-KR" altLang="en-US" sz="900" dirty="0" err="1"/>
              <a:t>scales_grid</a:t>
            </a:r>
            <a:r>
              <a:rPr lang="ko-KR" altLang="en-US" sz="900" dirty="0"/>
              <a:t>,</a:t>
            </a:r>
          </a:p>
          <a:p>
            <a:r>
              <a:rPr lang="ko-KR" altLang="en-US" sz="900" dirty="0"/>
              <a:t>                           </a:t>
            </a:r>
            <a:r>
              <a:rPr lang="ko-KR" altLang="en-US" sz="900" dirty="0" err="1"/>
              <a:t>aspect_ratios_grid</a:t>
            </a:r>
            <a:r>
              <a:rPr lang="ko-KR" altLang="en-US" sz="900" dirty="0"/>
              <a:t>,</a:t>
            </a:r>
          </a:p>
          <a:p>
            <a:r>
              <a:rPr lang="ko-KR" altLang="en-US" sz="900" dirty="0"/>
              <a:t>                           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._</a:t>
            </a:r>
            <a:r>
              <a:rPr lang="ko-KR" altLang="en-US" sz="900" dirty="0" err="1"/>
              <a:t>base_anchor_size</a:t>
            </a:r>
            <a:r>
              <a:rPr lang="ko-KR" altLang="en-US" sz="900" dirty="0"/>
              <a:t>,</a:t>
            </a:r>
          </a:p>
          <a:p>
            <a:r>
              <a:rPr lang="ko-KR" altLang="en-US" sz="900" dirty="0"/>
              <a:t>                           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._</a:t>
            </a:r>
            <a:r>
              <a:rPr lang="ko-KR" altLang="en-US" sz="900" dirty="0" err="1"/>
              <a:t>anchor_stride</a:t>
            </a:r>
            <a:r>
              <a:rPr lang="ko-KR" altLang="en-US" sz="900" dirty="0"/>
              <a:t>,</a:t>
            </a:r>
          </a:p>
          <a:p>
            <a:r>
              <a:rPr lang="ko-KR" altLang="en-US" sz="900" dirty="0"/>
              <a:t>                           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._</a:t>
            </a:r>
            <a:r>
              <a:rPr lang="ko-KR" altLang="en-US" sz="900" dirty="0" err="1"/>
              <a:t>anchor_offset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num_anchors</a:t>
            </a:r>
            <a:r>
              <a:rPr lang="ko-KR" altLang="en-US" sz="900" dirty="0"/>
              <a:t> = </a:t>
            </a:r>
            <a:r>
              <a:rPr lang="ko-KR" altLang="en-US" sz="900" dirty="0" err="1"/>
              <a:t>anchors.num_boxes_static</a:t>
            </a:r>
            <a:r>
              <a:rPr lang="ko-KR" altLang="en-US" sz="900" dirty="0"/>
              <a:t>()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if</a:t>
            </a:r>
            <a:r>
              <a:rPr lang="ko-KR" altLang="en-US" sz="900" dirty="0"/>
              <a:t> </a:t>
            </a:r>
            <a:r>
              <a:rPr lang="ko-KR" altLang="en-US" sz="900" dirty="0" err="1"/>
              <a:t>num_anchors</a:t>
            </a:r>
            <a:r>
              <a:rPr lang="ko-KR" altLang="en-US" sz="900" dirty="0"/>
              <a:t> </a:t>
            </a:r>
            <a:r>
              <a:rPr lang="ko-KR" altLang="en-US" sz="900" dirty="0" err="1"/>
              <a:t>is</a:t>
            </a:r>
            <a:r>
              <a:rPr lang="ko-KR" altLang="en-US" sz="900" dirty="0"/>
              <a:t>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:</a:t>
            </a:r>
          </a:p>
          <a:p>
            <a:r>
              <a:rPr lang="ko-KR" altLang="en-US" sz="900" dirty="0"/>
              <a:t>      </a:t>
            </a:r>
            <a:r>
              <a:rPr lang="ko-KR" altLang="en-US" sz="900" dirty="0" err="1"/>
              <a:t>num_anchors</a:t>
            </a:r>
            <a:r>
              <a:rPr lang="ko-KR" altLang="en-US" sz="900" dirty="0"/>
              <a:t> = </a:t>
            </a:r>
            <a:r>
              <a:rPr lang="ko-KR" altLang="en-US" sz="900" dirty="0" err="1"/>
              <a:t>anchors.num_boxes</a:t>
            </a:r>
            <a:r>
              <a:rPr lang="ko-KR" altLang="en-US" sz="900" dirty="0"/>
              <a:t>()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anchor_indices</a:t>
            </a:r>
            <a:r>
              <a:rPr lang="ko-KR" altLang="en-US" sz="900" dirty="0"/>
              <a:t> = </a:t>
            </a:r>
            <a:r>
              <a:rPr lang="ko-KR" altLang="en-US" sz="900" dirty="0" err="1"/>
              <a:t>tf.zeros</a:t>
            </a:r>
            <a:r>
              <a:rPr lang="ko-KR" altLang="en-US" sz="900" dirty="0"/>
              <a:t>([</a:t>
            </a:r>
            <a:r>
              <a:rPr lang="ko-KR" altLang="en-US" sz="900" dirty="0" err="1"/>
              <a:t>num_anchors</a:t>
            </a:r>
            <a:r>
              <a:rPr lang="ko-KR" altLang="en-US" sz="900" dirty="0"/>
              <a:t>])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anchors.add_field</a:t>
            </a:r>
            <a:r>
              <a:rPr lang="ko-KR" altLang="en-US" sz="900" dirty="0"/>
              <a:t>('</a:t>
            </a:r>
            <a:r>
              <a:rPr lang="ko-KR" altLang="en-US" sz="900" dirty="0" err="1"/>
              <a:t>feature_map_index</a:t>
            </a:r>
            <a:r>
              <a:rPr lang="ko-KR" altLang="en-US" sz="900" dirty="0"/>
              <a:t>', </a:t>
            </a:r>
            <a:r>
              <a:rPr lang="ko-KR" altLang="en-US" sz="900" dirty="0" err="1"/>
              <a:t>anchor_indices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return</a:t>
            </a:r>
            <a:r>
              <a:rPr lang="ko-KR" altLang="en-US" sz="900" dirty="0"/>
              <a:t> [</a:t>
            </a:r>
            <a:r>
              <a:rPr lang="ko-KR" altLang="en-US" sz="900" dirty="0" err="1"/>
              <a:t>anchors</a:t>
            </a:r>
            <a:r>
              <a:rPr lang="ko-KR" altLang="en-US" sz="900" dirty="0"/>
              <a:t>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46284" y="1164431"/>
            <a:ext cx="4609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*Bounding box </a:t>
            </a:r>
            <a:r>
              <a:rPr lang="ko-KR" altLang="en-US" sz="16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계산은</a:t>
            </a:r>
            <a:r>
              <a:rPr lang="ko-KR" altLang="en-US" sz="16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여기서</a:t>
            </a:r>
            <a:r>
              <a:rPr lang="ko-KR" altLang="en-US" sz="16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하는</a:t>
            </a:r>
            <a:r>
              <a:rPr lang="ko-KR" altLang="en-US" sz="16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것으로</a:t>
            </a:r>
            <a:r>
              <a:rPr lang="ko-KR" altLang="en-US" sz="16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보임</a:t>
            </a:r>
            <a:endParaRPr lang="ko-KR" altLang="en-US" sz="160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890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151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SSD Object Detection </a:t>
            </a:r>
            <a:r>
              <a:rPr lang="ko-KR" altLang="en-US" sz="2800" b="1" smtClean="0"/>
              <a:t>호출</a:t>
            </a:r>
            <a:endParaRPr lang="ko-KR" altLang="en-US" sz="2800" b="1" dirty="0"/>
          </a:p>
        </p:txBody>
      </p:sp>
      <p:sp>
        <p:nvSpPr>
          <p:cNvPr id="23" name="직사각형 22"/>
          <p:cNvSpPr/>
          <p:nvPr/>
        </p:nvSpPr>
        <p:spPr>
          <a:xfrm>
            <a:off x="4571743" y="5644535"/>
            <a:ext cx="2923121" cy="5542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 </a:t>
            </a:r>
            <a:r>
              <a:rPr lang="ko-KR" altLang="en-US" sz="1100" dirty="0" err="1"/>
              <a:t>losses_dict</a:t>
            </a:r>
            <a:r>
              <a:rPr lang="ko-KR" altLang="en-US" sz="1100" dirty="0"/>
              <a:t> = _</a:t>
            </a:r>
            <a:r>
              <a:rPr lang="ko-KR" altLang="en-US" sz="1100" dirty="0" err="1"/>
              <a:t>dist_train_step</a:t>
            </a:r>
            <a:r>
              <a:rPr lang="ko-KR" altLang="en-US" sz="1100" dirty="0"/>
              <a:t>(</a:t>
            </a:r>
            <a:r>
              <a:rPr lang="ko-KR" altLang="en-US" sz="1100" dirty="0" err="1"/>
              <a:t>train_input_iter</a:t>
            </a:r>
            <a:r>
              <a:rPr lang="ko-KR" altLang="en-US" sz="1100" dirty="0"/>
              <a:t>)</a:t>
            </a:r>
            <a:endParaRPr lang="en-US" altLang="ko-KR" sz="1100" dirty="0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8254142" y="5518536"/>
            <a:ext cx="2020144" cy="680223"/>
          </a:xfrm>
          <a:prstGeom prst="wedgeRoundRectCallout">
            <a:avLst>
              <a:gd name="adj1" fmla="val -87898"/>
              <a:gd name="adj2" fmla="val 14608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실질적인 훈련은 루프를 돌며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여기서 일어난다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2002" y="1202597"/>
            <a:ext cx="2334247" cy="554224"/>
          </a:xfrm>
          <a:prstGeom prst="roundRect">
            <a:avLst>
              <a:gd name="adj" fmla="val 216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model_lib_v2.py</a:t>
            </a:r>
            <a:endParaRPr lang="en-US" altLang="ko-KR" sz="1600" dirty="0"/>
          </a:p>
        </p:txBody>
      </p:sp>
      <p:sp>
        <p:nvSpPr>
          <p:cNvPr id="10" name="직사각형 9"/>
          <p:cNvSpPr/>
          <p:nvPr/>
        </p:nvSpPr>
        <p:spPr>
          <a:xfrm>
            <a:off x="1930143" y="2059877"/>
            <a:ext cx="4633217" cy="5542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err="1"/>
              <a:t>train_input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strategy.experimental_distribute_datasets_from_function</a:t>
            </a:r>
            <a:r>
              <a:rPr lang="en-US" altLang="ko-KR" sz="1100" dirty="0"/>
              <a:t>(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train_dataset_fn</a:t>
            </a:r>
            <a:r>
              <a:rPr lang="en-US" altLang="ko-KR" sz="1100" dirty="0"/>
              <a:t>)</a:t>
            </a:r>
            <a:endParaRPr lang="en-US" altLang="ko-KR" sz="1100" dirty="0"/>
          </a:p>
        </p:txBody>
      </p:sp>
      <p:cxnSp>
        <p:nvCxnSpPr>
          <p:cNvPr id="11" name="꺾인 연결선 10"/>
          <p:cNvCxnSpPr>
            <a:stCxn id="9" idx="2"/>
            <a:endCxn id="10" idx="1"/>
          </p:cNvCxnSpPr>
          <p:nvPr/>
        </p:nvCxnSpPr>
        <p:spPr>
          <a:xfrm rot="16200000" flipH="1">
            <a:off x="1419550" y="1826396"/>
            <a:ext cx="580168" cy="441017"/>
          </a:xfrm>
          <a:prstGeom prst="bentConnector2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930143" y="3025793"/>
            <a:ext cx="4633217" cy="5542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err="1"/>
              <a:t>latest_checkpoint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tf.train.latest_checkpoint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model_dir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 err="1" smtClean="0"/>
              <a:t>ckpt.restore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latest_checkpoint</a:t>
            </a:r>
            <a:r>
              <a:rPr lang="en-US" altLang="ko-KR" sz="1100" dirty="0"/>
              <a:t>)</a:t>
            </a:r>
            <a:endParaRPr lang="en-US" altLang="ko-KR" sz="1100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8130526" y="2938927"/>
            <a:ext cx="1235298" cy="566274"/>
          </a:xfrm>
          <a:prstGeom prst="wedgeRoundRectCallout">
            <a:avLst>
              <a:gd name="adj1" fmla="val -173647"/>
              <a:gd name="adj2" fmla="val 18953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/>
              <a:t>첵크</a:t>
            </a:r>
            <a:r>
              <a:rPr lang="ko-KR" altLang="en-US" sz="1050" dirty="0" smtClean="0"/>
              <a:t> </a:t>
            </a:r>
            <a:r>
              <a:rPr lang="ko-KR" altLang="en-US" sz="1050" dirty="0" smtClean="0"/>
              <a:t>포인트</a:t>
            </a:r>
            <a:r>
              <a:rPr lang="ko-KR" altLang="en-US" sz="1050" dirty="0" smtClean="0"/>
              <a:t> </a:t>
            </a:r>
            <a:r>
              <a:rPr lang="ko-KR" altLang="en-US" sz="1050" dirty="0"/>
              <a:t>복</a:t>
            </a:r>
            <a:r>
              <a:rPr lang="ko-KR" altLang="en-US" sz="1050" dirty="0" smtClean="0"/>
              <a:t>원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10" idx="2"/>
            <a:endCxn id="15" idx="0"/>
          </p:cNvCxnSpPr>
          <p:nvPr/>
        </p:nvCxnSpPr>
        <p:spPr>
          <a:xfrm>
            <a:off x="4246752" y="2614101"/>
            <a:ext cx="0" cy="411692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930902" y="3918863"/>
            <a:ext cx="2631698" cy="5542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err="1"/>
              <a:t>train_input_iter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iter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train_input</a:t>
            </a:r>
            <a:r>
              <a:rPr lang="en-US" altLang="ko-KR" sz="1100" dirty="0"/>
              <a:t>)</a:t>
            </a:r>
            <a:endParaRPr lang="en-US" altLang="ko-KR" sz="1100" dirty="0"/>
          </a:p>
        </p:txBody>
      </p:sp>
      <p:cxnSp>
        <p:nvCxnSpPr>
          <p:cNvPr id="21" name="직선 화살표 연결선 20"/>
          <p:cNvCxnSpPr>
            <a:stCxn id="15" idx="2"/>
            <a:endCxn id="20" idx="0"/>
          </p:cNvCxnSpPr>
          <p:nvPr/>
        </p:nvCxnSpPr>
        <p:spPr>
          <a:xfrm flipH="1">
            <a:off x="4246751" y="3580017"/>
            <a:ext cx="1" cy="338846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사각형 설명선 25"/>
          <p:cNvSpPr/>
          <p:nvPr/>
        </p:nvSpPr>
        <p:spPr>
          <a:xfrm>
            <a:off x="7120454" y="3749440"/>
            <a:ext cx="1235298" cy="566274"/>
          </a:xfrm>
          <a:prstGeom prst="wedgeRoundRectCallout">
            <a:avLst>
              <a:gd name="adj1" fmla="val -173647"/>
              <a:gd name="adj2" fmla="val 18953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/>
              <a:t>입력이미지</a:t>
            </a:r>
            <a:r>
              <a:rPr lang="ko-KR" altLang="en-US" sz="1050" dirty="0" smtClean="0"/>
              <a:t> </a:t>
            </a:r>
            <a:r>
              <a:rPr lang="ko-KR" altLang="en-US" sz="1050" dirty="0" err="1" smtClean="0"/>
              <a:t>읽어옴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608322" y="4781699"/>
            <a:ext cx="3276858" cy="5542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for _ in range(</a:t>
            </a:r>
            <a:r>
              <a:rPr lang="en-US" altLang="ko-KR" sz="1100" dirty="0" err="1"/>
              <a:t>global_step.value</a:t>
            </a:r>
            <a:r>
              <a:rPr lang="en-US" altLang="ko-KR" sz="1100" dirty="0"/>
              <a:t>(), </a:t>
            </a:r>
            <a:r>
              <a:rPr lang="en-US" altLang="ko-KR" sz="1100" dirty="0" err="1"/>
              <a:t>train_steps</a:t>
            </a:r>
            <a:r>
              <a:rPr lang="en-US" altLang="ko-KR" sz="1100" dirty="0"/>
              <a:t>,</a:t>
            </a:r>
          </a:p>
          <a:p>
            <a:r>
              <a:rPr lang="en-US" altLang="ko-KR" sz="1100" dirty="0"/>
              <a:t>                       </a:t>
            </a:r>
            <a:r>
              <a:rPr lang="en-US" altLang="ko-KR" sz="1100" dirty="0" err="1"/>
              <a:t>num_steps_per_iteration</a:t>
            </a:r>
            <a:r>
              <a:rPr lang="en-US" altLang="ko-KR" sz="1100" dirty="0"/>
              <a:t>):</a:t>
            </a:r>
            <a:endParaRPr lang="en-US" altLang="ko-KR" sz="1100" dirty="0"/>
          </a:p>
        </p:txBody>
      </p:sp>
      <p:cxnSp>
        <p:nvCxnSpPr>
          <p:cNvPr id="29" name="직선 화살표 연결선 28"/>
          <p:cNvCxnSpPr>
            <a:stCxn id="20" idx="2"/>
            <a:endCxn id="27" idx="0"/>
          </p:cNvCxnSpPr>
          <p:nvPr/>
        </p:nvCxnSpPr>
        <p:spPr>
          <a:xfrm>
            <a:off x="4246751" y="4473087"/>
            <a:ext cx="0" cy="308612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7" idx="2"/>
            <a:endCxn id="23" idx="1"/>
          </p:cNvCxnSpPr>
          <p:nvPr/>
        </p:nvCxnSpPr>
        <p:spPr>
          <a:xfrm rot="16200000" flipH="1">
            <a:off x="4116385" y="5466289"/>
            <a:ext cx="585724" cy="324992"/>
          </a:xfrm>
          <a:prstGeom prst="bentConnector2">
            <a:avLst/>
          </a:prstGeom>
          <a:ln>
            <a:solidFill>
              <a:srgbClr val="FF0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사각형 설명선 34"/>
          <p:cNvSpPr/>
          <p:nvPr/>
        </p:nvSpPr>
        <p:spPr>
          <a:xfrm>
            <a:off x="6502805" y="4781699"/>
            <a:ext cx="1235298" cy="566274"/>
          </a:xfrm>
          <a:prstGeom prst="wedgeRoundRectCallout">
            <a:avLst>
              <a:gd name="adj1" fmla="val -93867"/>
              <a:gd name="adj2" fmla="val -783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루프를</a:t>
            </a:r>
            <a:r>
              <a:rPr lang="ko-KR" altLang="en-US" sz="1050" dirty="0" smtClean="0"/>
              <a:t> </a:t>
            </a:r>
            <a:r>
              <a:rPr lang="ko-KR" altLang="en-US" sz="1050" dirty="0" smtClean="0"/>
              <a:t>돌면서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training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06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29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API</a:t>
            </a:r>
            <a:endParaRPr lang="ko-KR" altLang="en-US" sz="2800" b="1" dirty="0"/>
          </a:p>
        </p:txBody>
      </p:sp>
      <p:sp>
        <p:nvSpPr>
          <p:cNvPr id="9" name="직사각형 8"/>
          <p:cNvSpPr/>
          <p:nvPr/>
        </p:nvSpPr>
        <p:spPr>
          <a:xfrm>
            <a:off x="534897" y="1198880"/>
            <a:ext cx="2974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TF2 </a:t>
            </a:r>
            <a:r>
              <a:rPr lang="ko-KR" altLang="en-US" sz="1800" dirty="0" smtClean="0"/>
              <a:t>지원하는 모델</a:t>
            </a:r>
            <a:endParaRPr lang="ko-KR" altLang="en-US" sz="1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19" y="1676399"/>
            <a:ext cx="4748707" cy="5527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252" y="1676399"/>
            <a:ext cx="5249699" cy="51943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86919" y="6309360"/>
            <a:ext cx="4748707" cy="22555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251527" y="6041136"/>
            <a:ext cx="5189424" cy="26822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8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09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API</a:t>
            </a:r>
            <a:r>
              <a:rPr lang="ko-KR" altLang="en-US" sz="2800" b="1" dirty="0" smtClean="0"/>
              <a:t> 설치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400310" y="1304702"/>
            <a:ext cx="76764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 및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SW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사양</a:t>
            </a:r>
            <a:endParaRPr lang="ko-KR" altLang="en-US" sz="1600" dirty="0"/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하드웨어는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HP Omen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데스크탑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,12th Gen Intel(R) Core(TM i9-12900K 3.19GHz RAM 64G</a:t>
            </a:r>
            <a:endParaRPr lang="en-US" altLang="ko-KR" sz="1600" dirty="0"/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Windows 11 Pro 21H2</a:t>
            </a:r>
            <a:endParaRPr lang="en-US" altLang="ko-KR" sz="1600" dirty="0"/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 3.7.9 64bit</a:t>
            </a:r>
            <a:endParaRPr lang="en-US" altLang="ko-KR" sz="1600" dirty="0"/>
          </a:p>
          <a:p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version 2.35.1.windows2</a:t>
            </a:r>
            <a:endParaRPr lang="en-US" altLang="ko-KR" sz="1600" dirty="0"/>
          </a:p>
          <a:p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Cuda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cuda_11.2.2_461.33_win10.exe</a:t>
            </a:r>
            <a:endParaRPr lang="en-US" altLang="ko-KR" sz="1600" dirty="0"/>
          </a:p>
          <a:p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cuDNN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cudnn-11.2-windows-x64-v8.1.0.77.zip</a:t>
            </a:r>
            <a:endParaRPr lang="en-US" altLang="ko-KR" sz="1600" dirty="0"/>
          </a:p>
        </p:txBody>
      </p:sp>
      <p:sp>
        <p:nvSpPr>
          <p:cNvPr id="6" name="직사각형 5"/>
          <p:cNvSpPr/>
          <p:nvPr/>
        </p:nvSpPr>
        <p:spPr>
          <a:xfrm>
            <a:off x="400310" y="3919587"/>
            <a:ext cx="9301136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https://tensorflow-object-detection-api-tutorial.readthedocs.io/en/latest/install.html</a:t>
            </a:r>
            <a:endParaRPr lang="ko-KR" altLang="en-US" sz="2400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0310" y="3581033"/>
            <a:ext cx="3294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Object Detection API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방법</a:t>
            </a:r>
            <a:endParaRPr lang="ko-KR" altLang="en-US" sz="1600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0310" y="4472369"/>
            <a:ext cx="871143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2.1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 환경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endParaRPr lang="ko-KR" altLang="en-US" sz="1400" dirty="0"/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C:\venvs</a:t>
            </a:r>
            <a:endParaRPr lang="en-US" altLang="ko-KR" sz="1400" dirty="0"/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아래에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object_detection_api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라고 하는 가상 환경을 만듭니다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cd c:\venvs</a:t>
            </a:r>
            <a:endParaRPr lang="en-US" altLang="ko-KR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 - m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venv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object_detection_api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이렇게 한 후 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cd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object_detection_api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\Scripts</a:t>
            </a:r>
            <a:endParaRPr lang="en-US" altLang="ko-KR" sz="1400" dirty="0"/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한 후</a:t>
            </a:r>
            <a:endParaRPr lang="ko-KR" altLang="en-US" sz="1400" dirty="0"/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activate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명령을 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614" y="6324921"/>
            <a:ext cx="6995766" cy="10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1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09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API</a:t>
            </a:r>
            <a:r>
              <a:rPr lang="ko-KR" altLang="en-US" sz="2800" b="1" dirty="0" smtClean="0"/>
              <a:t> 설치</a:t>
            </a:r>
            <a:endParaRPr lang="ko-KR" altLang="en-US" sz="2800" b="1" dirty="0"/>
          </a:p>
        </p:txBody>
      </p:sp>
      <p:sp>
        <p:nvSpPr>
          <p:cNvPr id="4" name="직사각형 3"/>
          <p:cNvSpPr/>
          <p:nvPr/>
        </p:nvSpPr>
        <p:spPr>
          <a:xfrm>
            <a:off x="407807" y="1358465"/>
            <a:ext cx="3209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2.2 object detection api </a:t>
            </a:r>
            <a:r>
              <a:rPr lang="ko-KR" altLang="en-US" sz="1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ko-KR" altLang="en-US" sz="1800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8291" y="1938593"/>
            <a:ext cx="6716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이것은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C:\SPB_Data\models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아래에 설치 받아와 설치 하였다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/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그냥 다운로드 받아도 되고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명령을 통해서 받아와도 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/>
          </a:p>
          <a:p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clone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https://github.com/tensorflow/models.git</a:t>
            </a:r>
            <a:endParaRPr lang="en-US" altLang="ko-KR" sz="16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hlinkClick r:id="rId2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90" y="2980385"/>
            <a:ext cx="6231819" cy="395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0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409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Object Detection API</a:t>
            </a:r>
            <a:r>
              <a:rPr lang="ko-KR" altLang="en-US" sz="2800" b="1" dirty="0" smtClean="0"/>
              <a:t> 설치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492858" y="1268781"/>
            <a:ext cx="3024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/>
              <a:t>2.3 Protobuf </a:t>
            </a:r>
            <a:r>
              <a:rPr lang="ko-KR" altLang="en-US" sz="1800" b="1"/>
              <a:t>설치</a:t>
            </a:r>
            <a:endParaRPr lang="ko-KR" altLang="en-US" sz="100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92858" y="1742698"/>
            <a:ext cx="10028254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현재 최신 버전은 3.19.4 이다.</a:t>
            </a: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압축을 풀고 C:\protoc-3.19.4-win64\bin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윈도우즈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path에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포함 시키면 편하게 사용 할 수 있다. 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여기까지 설치가 되었으면</a:t>
            </a: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C:\SPB_Data\models\research</a:t>
            </a: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이동한다.</a:t>
            </a: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command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창에서 아래 명명을 실행한다.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protoc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/*.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--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python_out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=.</a:t>
            </a: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protobuf가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3.5 이상이면 버그로 인하여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Commnd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Prompt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에서는</a:t>
            </a: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From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within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models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research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for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%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('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dir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\*.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')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do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protoc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\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\%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--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python_out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=.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윈도우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Powershell을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사용하면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From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within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models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research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Get-ChildItem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/*.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|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foreach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{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protoc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"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object_detection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protos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/$($_.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)" --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python_out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=.}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/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쓰라고 권고 하고 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34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sz="15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27928</TotalTime>
  <Words>2499</Words>
  <Application>Microsoft Office PowerPoint</Application>
  <PresentationFormat>사용자 지정</PresentationFormat>
  <Paragraphs>462</Paragraphs>
  <Slides>51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61" baseType="lpstr">
      <vt:lpstr>Arial Unicode MS</vt:lpstr>
      <vt:lpstr>KoPub돋움체 Bold</vt:lpstr>
      <vt:lpstr>나눔고딕</vt:lpstr>
      <vt:lpstr>맑은 고딕</vt:lpstr>
      <vt:lpstr>Arial</vt:lpstr>
      <vt:lpstr>Calibri</vt:lpstr>
      <vt:lpstr>Cambria Math</vt:lpstr>
      <vt:lpstr>Consolas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비즈니스아츠</dc:creator>
  <cp:lastModifiedBy>headway</cp:lastModifiedBy>
  <cp:revision>2720</cp:revision>
  <cp:lastPrinted>2020-07-27T06:50:21Z</cp:lastPrinted>
  <dcterms:created xsi:type="dcterms:W3CDTF">2019-01-23T01:28:59Z</dcterms:created>
  <dcterms:modified xsi:type="dcterms:W3CDTF">2022-05-10T05:47:29Z</dcterms:modified>
</cp:coreProperties>
</file>